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29"/>
  </p:notesMasterIdLst>
  <p:sldIdLst>
    <p:sldId id="256" r:id="rId2"/>
    <p:sldId id="2146846782" r:id="rId3"/>
    <p:sldId id="257" r:id="rId4"/>
    <p:sldId id="2147480160" r:id="rId5"/>
    <p:sldId id="2147480161" r:id="rId6"/>
    <p:sldId id="2147480162" r:id="rId7"/>
    <p:sldId id="2147480172" r:id="rId8"/>
    <p:sldId id="2147480075" r:id="rId9"/>
    <p:sldId id="2147480085" r:id="rId10"/>
    <p:sldId id="2147480166" r:id="rId11"/>
    <p:sldId id="2147480163" r:id="rId12"/>
    <p:sldId id="2147480164" r:id="rId13"/>
    <p:sldId id="2147480165" r:id="rId14"/>
    <p:sldId id="2146846784" r:id="rId15"/>
    <p:sldId id="2146846877" r:id="rId16"/>
    <p:sldId id="2147480155" r:id="rId17"/>
    <p:sldId id="2147480158" r:id="rId18"/>
    <p:sldId id="2147480157" r:id="rId19"/>
    <p:sldId id="2147480156" r:id="rId20"/>
    <p:sldId id="2147480159" r:id="rId21"/>
    <p:sldId id="2147480168" r:id="rId22"/>
    <p:sldId id="2147480167" r:id="rId23"/>
    <p:sldId id="2147480169" r:id="rId24"/>
    <p:sldId id="2147480171" r:id="rId25"/>
    <p:sldId id="2147480173" r:id="rId26"/>
    <p:sldId id="2147480174" r:id="rId27"/>
    <p:sldId id="258" r:id="rId28"/>
  </p:sldIdLst>
  <p:sldSz cx="12192000" cy="6858000"/>
  <p:notesSz cx="6858000" cy="9144000"/>
  <p:defaultTextStyle>
    <a:defPPr>
      <a:defRPr lang="fi-FI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7" autoAdjust="0"/>
    <p:restoredTop sz="93447" autoAdjust="0"/>
  </p:normalViewPr>
  <p:slideViewPr>
    <p:cSldViewPr>
      <p:cViewPr varScale="1">
        <p:scale>
          <a:sx n="63" d="100"/>
          <a:sy n="63" d="100"/>
        </p:scale>
        <p:origin x="1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0A7C7-AA3F-476B-B0EB-C70BC5CA0BCD}" type="datetimeFigureOut">
              <a:rPr lang="fi-FI" smtClean="0"/>
              <a:t>5.10.2025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003DD-B956-4332-B588-A05840B6A9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750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F3382D4F-7C84-480A-AC18-E63A4A650C5D}"/>
              </a:ext>
            </a:extLst>
          </p:cNvPr>
          <p:cNvSpPr/>
          <p:nvPr/>
        </p:nvSpPr>
        <p:spPr bwMode="hidden">
          <a:xfrm>
            <a:off x="0" y="0"/>
            <a:ext cx="12192000" cy="498486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BACF3387-9082-4943-9AF5-7388D9A3D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65969" y="5224614"/>
            <a:ext cx="2787211" cy="1278482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1FF6B260-4647-4494-BB9C-F1625C0D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670875C-BA8D-4C1E-B9AC-E3CDB63B83D0}" type="datetime1">
              <a:rPr lang="fi-FI" smtClean="0"/>
              <a:t>6.10.2025</a:t>
            </a:fld>
            <a:endParaRPr lang="fi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53A5B9F6-3F80-4CC4-BFF9-CF3E5F30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179A90EC-8B4D-4700-93E1-94F210C1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927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D50885F-E0DD-4279-A4AE-E1BC5A9CA22A}" type="datetime1">
              <a:rPr lang="fi-FI" smtClean="0"/>
              <a:t>6.10.2025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D159EC23-32AC-4A57-B362-E986AE830BEB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5D478EBF-7260-4333-A3DA-1A3FAB789462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2" name="Kuva 11" descr="Digi- ja väestötietoviraston tunnus">
            <a:extLst>
              <a:ext uri="{FF2B5EF4-FFF2-40B4-BE49-F238E27FC236}">
                <a16:creationId xmlns:a16="http://schemas.microsoft.com/office/drawing/2014/main" id="{8AA85937-5B2E-4F41-81B0-ED5CC46DC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3" name="Ryhmä 12">
            <a:extLst>
              <a:ext uri="{FF2B5EF4-FFF2-40B4-BE49-F238E27FC236}">
                <a16:creationId xmlns:a16="http://schemas.microsoft.com/office/drawing/2014/main" id="{57145983-7A52-449A-B262-21F547B26B93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74E45BEC-ABB1-4C14-8C86-4238C511AA46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54E4311F-16F3-4D91-A9F1-55ACC07B1FC9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285129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96A9FCA-8E8E-4BF2-BDB9-CF7E623E260E}" type="datetime1">
              <a:rPr lang="fi-FI" smtClean="0"/>
              <a:t>6.10.2025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B2D0249D-8315-41B1-9780-9DAB2DB354D0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AED9E84E-5216-47DA-ADD8-5D15C1AC3B41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67F5547C-7954-4F4D-AC74-4A6EA2875AAC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87BBA05F-9F93-4AA6-84F8-33F19AED12C9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6495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7E8B0C-E577-4695-957B-1C995442E4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692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84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9196684-7B9B-4FA7-8092-DAA23E61D772}" type="datetime1">
              <a:rPr lang="fi-FI" smtClean="0"/>
              <a:t>6.10.2025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68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53AF88-2FB5-4066-A63D-AF08E6233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980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60984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890D4A3-760D-4689-ACDC-3CE520F1D8B1}" type="datetime1">
              <a:rPr lang="fi-FI" smtClean="0"/>
              <a:t>6.10.2025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0B889DA2-6ABB-4EFE-B6AF-612F35A91766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81249EA6-2B9B-476A-8613-FA520AA1D78E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F358FB2-A4DC-4AC9-8D4C-4F349A6FDCA6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06FFC29D-9168-46DC-98B8-6113FC96D5D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270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185E4C5-CF5B-455D-A404-E0418150D4B4}" type="datetime1">
              <a:rPr lang="fi-FI" smtClean="0"/>
              <a:t>6.10.2025</a:t>
            </a:fld>
            <a:endParaRPr lang="fi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0219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585933E-E513-4D2D-80F4-4DDBF5BB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ADCB288-E28D-4EC6-B269-D7D5820B5F0C}" type="datetime1">
              <a:rPr lang="fi-FI" smtClean="0"/>
              <a:t>6.10.2025</a:t>
            </a:fld>
            <a:endParaRPr lang="fi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F5A47C6D-ED80-42DB-BFC6-B25792E2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46A0DB30-44AF-4FD4-B5C2-C0A11B7E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7671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92B15EB-7B44-49EC-9E15-911CB9ED913C}" type="datetime1">
              <a:rPr lang="fi-FI" smtClean="0"/>
              <a:t>6.10.2025</a:t>
            </a:fld>
            <a:endParaRPr lang="fi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541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7882835-A2E6-46F5-8679-48139F8D9190}" type="datetime1">
              <a:rPr lang="fi-FI" smtClean="0"/>
              <a:t>6.10.2025</a:t>
            </a:fld>
            <a:endParaRPr lang="fi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353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268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7D12EA2-DD10-4BBA-A2B8-B1170E7E01A6}" type="datetime1">
              <a:rPr lang="fi-FI" smtClean="0"/>
              <a:t>6.10.2025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0645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112680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80CEE89-8DE1-45D2-8BD4-AB473717D44A}" type="datetime1">
              <a:rPr lang="fi-FI" smtClean="0"/>
              <a:t>6.10.2025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190E73AA-F0FE-4DF0-BC0E-A98421FC5DBA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4436CC7E-BC95-4A9F-8C18-564ADE79F7C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9C867BD7-30D4-46E5-8607-A4875A9CE557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57087915-E1F7-4CC7-B9D1-17F2E14E4B3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296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3019-0D97-48C8-8E2E-88B9FD910C14}" type="datetime1">
              <a:rPr lang="fi-FI" smtClean="0"/>
              <a:t>6.10.2025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D2C76EBF-985F-4C16-A843-476AD15F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23927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B5A17-7318-400E-BB69-6D137532C415}" type="datetime1">
              <a:rPr lang="fi-FI" smtClean="0"/>
              <a:t>6.10.2025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2A0EA0F-B73A-431C-938D-59D404C6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02253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B022-F894-42EF-8706-E39CE912936C}" type="datetime1">
              <a:rPr lang="fi-FI" smtClean="0"/>
              <a:t>6.10.2025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1016184-14CF-4DB5-9F23-8AB5AB16E363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A983AAF2-C013-4D41-8EB7-AEC78A378EE1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F0D575C6-B4CB-4C8C-B09E-A8BA22F5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1" name="Ryhmä 10">
            <a:extLst>
              <a:ext uri="{FF2B5EF4-FFF2-40B4-BE49-F238E27FC236}">
                <a16:creationId xmlns:a16="http://schemas.microsoft.com/office/drawing/2014/main" id="{5E6A761A-5485-4C61-9452-FFB6B0F07BE8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252FAD0E-F6EC-4A36-9600-7C7E38D4D5FA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DC20AD70-ABB1-4DC9-B024-AE94F8483613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4121067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B739-A638-4510-9A00-285B322FFEEC}" type="datetime1">
              <a:rPr lang="fi-FI" smtClean="0"/>
              <a:t>6.10.2025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738360B7-AE91-4CAF-A166-7074CED54921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552841BB-896F-4F48-809A-AD41DE7C7455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6E0D0B58-66C8-4190-A04A-4F528556889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23E83E4-AEED-4C33-A203-6466D707B775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478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37E8B59-D931-4CB6-B42B-DB23F837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7F10CC-BA28-41F3-915C-6367B159E0CB}" type="datetime1">
              <a:rPr lang="fi-FI" smtClean="0"/>
              <a:t>6.10.2025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B92F1AF-E5FA-406B-B353-D16B1931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59688-61A6-4E69-B374-6CB9907B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6233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25A0052B-41D1-47BE-A183-81F6A83E295C}"/>
              </a:ext>
            </a:extLst>
          </p:cNvPr>
          <p:cNvSpPr/>
          <p:nvPr/>
        </p:nvSpPr>
        <p:spPr bwMode="hidden">
          <a:xfrm>
            <a:off x="6090736" y="5929200"/>
            <a:ext cx="6120000" cy="9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pic>
        <p:nvPicPr>
          <p:cNvPr id="28" name="Kuva 27" descr="Digi- ja väestötietoviraston tunnus&#10;">
            <a:extLst>
              <a:ext uri="{FF2B5EF4-FFF2-40B4-BE49-F238E27FC236}">
                <a16:creationId xmlns:a16="http://schemas.microsoft.com/office/drawing/2014/main" id="{0D7BEB57-05A3-4B43-820C-684E3211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771421" y="2328672"/>
            <a:ext cx="6649152" cy="921794"/>
          </a:xfrm>
          <a:prstGeom prst="rect">
            <a:avLst/>
          </a:prstGeom>
        </p:spPr>
      </p:pic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B02262EB-F94A-451E-B47B-CF24D0A30A60}"/>
              </a:ext>
            </a:extLst>
          </p:cNvPr>
          <p:cNvSpPr/>
          <p:nvPr/>
        </p:nvSpPr>
        <p:spPr bwMode="hidden">
          <a:xfrm>
            <a:off x="6087600" y="5929200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46454" y="5930198"/>
            <a:ext cx="3060000" cy="927802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5B65B6B-B873-4044-B697-B6E3454C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733EEEC-3964-4840-A8FE-E08A9E49C03D}" type="datetime1">
              <a:rPr lang="fi-FI" smtClean="0"/>
              <a:t>6.10.2025</a:t>
            </a:fld>
            <a:endParaRPr lang="fi-FI"/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 bwMode="white">
          <a:xfrm>
            <a:off x="0" y="5929200"/>
            <a:ext cx="6120000" cy="928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 dirty="0">
                <a:solidFill>
                  <a:srgbClr val="003479"/>
                </a:solidFill>
              </a:rPr>
              <a:t>dvv.fi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C9AB2CB-A76C-46BA-BEC2-2F71E558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97A2FB5-9A41-422B-9CB8-63068D8F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3514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FA43DC77-9C6F-421F-BC8B-2D4CD58983BE}"/>
              </a:ext>
            </a:extLst>
          </p:cNvPr>
          <p:cNvSpPr/>
          <p:nvPr/>
        </p:nvSpPr>
        <p:spPr bwMode="hidden">
          <a:xfrm>
            <a:off x="6087620" y="5930582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34475" y="5930582"/>
            <a:ext cx="3060000" cy="927802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FB6CAD9-21A6-455B-B05D-F61CCF322584}"/>
              </a:ext>
            </a:extLst>
          </p:cNvPr>
          <p:cNvSpPr txBox="1"/>
          <p:nvPr/>
        </p:nvSpPr>
        <p:spPr bwMode="white">
          <a:xfrm>
            <a:off x="0" y="5930582"/>
            <a:ext cx="6120000" cy="928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 dirty="0">
                <a:solidFill>
                  <a:schemeClr val="bg1"/>
                </a:solidFill>
              </a:rPr>
              <a:t>dvv.fi</a:t>
            </a:r>
          </a:p>
        </p:txBody>
      </p:sp>
      <p:pic>
        <p:nvPicPr>
          <p:cNvPr id="8" name="Kuva 7" descr="Digi- ja väestötietoviraston tunnus">
            <a:extLst>
              <a:ext uri="{FF2B5EF4-FFF2-40B4-BE49-F238E27FC236}">
                <a16:creationId xmlns:a16="http://schemas.microsoft.com/office/drawing/2014/main" id="{CBB20E0A-0CCD-46B1-8EB6-1942AD1A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771426" y="2328672"/>
            <a:ext cx="6649148" cy="921794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0103E4-185B-42BB-9D81-9D4F3ECC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D7E1374-105A-4749-B551-83C50FF7A7B7}" type="datetime1">
              <a:rPr lang="fi-FI" smtClean="0"/>
              <a:t>6.10.2025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733073-F773-4589-9C73-1AB62862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BE97E3-F3EC-40EA-805C-459924D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0892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3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uva 27" descr="Digi- ja väestötietoviraston tunnus&#10;">
            <a:extLst>
              <a:ext uri="{FF2B5EF4-FFF2-40B4-BE49-F238E27FC236}">
                <a16:creationId xmlns:a16="http://schemas.microsoft.com/office/drawing/2014/main" id="{0D7BEB57-05A3-4B43-820C-684E3211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484000" y="2880000"/>
            <a:ext cx="7236000" cy="1003151"/>
          </a:xfrm>
          <a:prstGeom prst="rect">
            <a:avLst/>
          </a:prstGeo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 dirty="0">
                <a:solidFill>
                  <a:schemeClr val="bg1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 bwMode="ltGray"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 bwMode="ltGray">
            <a:xfrm>
              <a:off x="9135636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1B9E7A2-F910-45AD-8DE5-2CD26F9D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88C717C-0099-4248-B51A-6048CA0F210C}" type="datetime1">
              <a:rPr lang="fi-FI" smtClean="0"/>
              <a:t>6.10.2025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16DBB66-6508-4FD5-BA86-3CB43706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CBEA675-9260-45E8-89D2-AE9881C2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8985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 dirty="0">
                <a:solidFill>
                  <a:srgbClr val="003479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>
            <a:xfrm>
              <a:off x="9135636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1" name="Kuva 10" descr="Digi- ja väestötietoviraston tunnus">
            <a:extLst>
              <a:ext uri="{FF2B5EF4-FFF2-40B4-BE49-F238E27FC236}">
                <a16:creationId xmlns:a16="http://schemas.microsoft.com/office/drawing/2014/main" id="{05042997-B44A-4E29-AFED-06FB9D743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84000" y="2880000"/>
            <a:ext cx="7236000" cy="1003151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9A679FD-A421-4131-B086-D78DE7C3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9D88E45-9C36-4D7E-8A27-D2234475E93A}" type="datetime1">
              <a:rPr lang="fi-FI" smtClean="0"/>
              <a:t>6.10.2025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BEA7967-CF0C-41AC-B972-1870B05E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5AF80B1-5324-4FB0-866F-60CE1612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6407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C856A-CA34-4833-9146-8902C068C660}" type="datetime1">
              <a:rPr lang="fi-FI" smtClean="0"/>
              <a:t>6.10.2025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C3D8C38B-FC7E-4662-931C-9C5BE65CC3D8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2DAA4F5-524B-40F7-AD35-51AEC7F81AEF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9" name="Kuva 8" descr="Digi- ja väestötietoviraston tunnus">
            <a:extLst>
              <a:ext uri="{FF2B5EF4-FFF2-40B4-BE49-F238E27FC236}">
                <a16:creationId xmlns:a16="http://schemas.microsoft.com/office/drawing/2014/main" id="{20E55507-0E5B-4A78-946C-D5110FEE4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CE2E1068-91A9-46B1-A5BE-B905AC067F97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BF45495D-0C84-4693-819C-D1123D30EBB1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350E905-B624-4063-BED2-C4B58A304851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196816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yhmä 10">
            <a:extLst>
              <a:ext uri="{FF2B5EF4-FFF2-40B4-BE49-F238E27FC236}">
                <a16:creationId xmlns:a16="http://schemas.microsoft.com/office/drawing/2014/main" id="{1AAE8461-27C3-48BB-884E-254EC69565A4}"/>
              </a:ext>
            </a:extLst>
          </p:cNvPr>
          <p:cNvGrpSpPr/>
          <p:nvPr/>
        </p:nvGrpSpPr>
        <p:grpSpPr bwMode="hidden">
          <a:xfrm>
            <a:off x="-3349" y="4984860"/>
            <a:ext cx="6099349" cy="1901629"/>
            <a:chOff x="6092650" y="4984860"/>
            <a:chExt cx="6099349" cy="1901629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DDD24831-56B3-4858-8245-BDBC00D34678}"/>
                </a:ext>
              </a:extLst>
            </p:cNvPr>
            <p:cNvSpPr/>
            <p:nvPr/>
          </p:nvSpPr>
          <p:spPr bwMode="hidden">
            <a:xfrm>
              <a:off x="6092650" y="4984860"/>
              <a:ext cx="6099349" cy="1901629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3980747E-B0CF-43D8-8074-5A74416A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hidden">
            <a:xfrm>
              <a:off x="7773544" y="5224614"/>
              <a:ext cx="2787211" cy="1278482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A69693A0-DB37-4870-BE10-D8B37247F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677545" y="5224614"/>
            <a:ext cx="2787211" cy="1278482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0D766FF-C42D-417B-8B0F-1654975A04DD}" type="datetime1">
              <a:rPr lang="fi-FI" smtClean="0"/>
              <a:t>6.10.2025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746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4F22886-C3CF-4156-B355-AEE1F42836FD}" type="datetime1">
              <a:rPr lang="fi-FI" smtClean="0"/>
              <a:t>6.10.2025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A5AC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20" name="Kuva 19" descr="Digi- ja väestötietoviraston tunnus">
            <a:extLst>
              <a:ext uri="{FF2B5EF4-FFF2-40B4-BE49-F238E27FC236}">
                <a16:creationId xmlns:a16="http://schemas.microsoft.com/office/drawing/2014/main" id="{AE1B0A49-214F-46E7-B3A9-211103547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66268" y="5308892"/>
            <a:ext cx="4859464" cy="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1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2498-0AD9-4F85-B9E6-7E2C0762618A}" type="datetime1">
              <a:rPr lang="fi-FI" smtClean="0"/>
              <a:t>6.10.2025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8F94617B-A202-4DB6-AEC6-402083A88305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D61E8AE6-4EF9-4FF6-B466-70075CA071D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319BC257-BDFA-4BA0-B511-860E51A7FBB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6435D7D6-F2B8-4A6A-A634-E3F198167DC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sp>
        <p:nvSpPr>
          <p:cNvPr id="9" name="Otsikko 8">
            <a:extLst>
              <a:ext uri="{FF2B5EF4-FFF2-40B4-BE49-F238E27FC236}">
                <a16:creationId xmlns:a16="http://schemas.microsoft.com/office/drawing/2014/main" id="{317FA683-724A-43D4-9A19-6196648B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75178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1F1019A-68AA-4C82-A9DF-04708178BC04}" type="datetime1">
              <a:rPr lang="fi-FI" smtClean="0"/>
              <a:t>6.10.2025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3" name="Kuva 12" descr="Digi- ja väestötietoviraston tunnus">
            <a:extLst>
              <a:ext uri="{FF2B5EF4-FFF2-40B4-BE49-F238E27FC236}">
                <a16:creationId xmlns:a16="http://schemas.microsoft.com/office/drawing/2014/main" id="{F17563C3-911C-480B-BA3B-982F8BB12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6267" y="5308892"/>
            <a:ext cx="4859467" cy="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59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036005-F2C2-41C6-BC28-AC51D8A04D93}" type="datetime1">
              <a:rPr lang="fi-FI" smtClean="0"/>
              <a:t>6.10.2025</a:t>
            </a:fld>
            <a:endParaRPr lang="fi-FI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276252AE-2CF1-4BBF-A63E-C70F8FC9BDEE}"/>
              </a:ext>
            </a:extLst>
          </p:cNvPr>
          <p:cNvGrpSpPr/>
          <p:nvPr/>
        </p:nvGrpSpPr>
        <p:grpSpPr bwMode="hidden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F0691BA8-97ED-4C1E-B671-B57D99B50E29}"/>
                </a:ext>
              </a:extLst>
            </p:cNvPr>
            <p:cNvSpPr/>
            <p:nvPr/>
          </p:nvSpPr>
          <p:spPr bwMode="hidden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7BF4DEF5-5281-4B18-A141-F2C1BC2382EF}"/>
                </a:ext>
              </a:extLst>
            </p:cNvPr>
            <p:cNvSpPr/>
            <p:nvPr/>
          </p:nvSpPr>
          <p:spPr bwMode="hidden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1208DDC4-E1CA-411C-9D22-8E454B642C89}"/>
                </a:ext>
              </a:extLst>
            </p:cNvPr>
            <p:cNvSpPr/>
            <p:nvPr/>
          </p:nvSpPr>
          <p:spPr bwMode="hidden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04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5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FE9852A5-07E6-4376-9C1D-4E4448897750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7989676-AC66-4486-B6C9-E63F3E498754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FF2E058-7E75-48EC-8C1F-2FF757FB989E}"/>
              </a:ext>
            </a:extLst>
          </p:cNvPr>
          <p:cNvSpPr/>
          <p:nvPr/>
        </p:nvSpPr>
        <p:spPr bwMode="hidden">
          <a:xfrm>
            <a:off x="11264202" y="1686460"/>
            <a:ext cx="927798" cy="1742540"/>
          </a:xfrm>
          <a:prstGeom prst="rect">
            <a:avLst/>
          </a:prstGeom>
          <a:solidFill>
            <a:srgbClr val="69D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7BF0A0FF-7D18-40A5-A791-8CA709157671}"/>
              </a:ext>
            </a:extLst>
          </p:cNvPr>
          <p:cNvSpPr/>
          <p:nvPr/>
        </p:nvSpPr>
        <p:spPr bwMode="hidden">
          <a:xfrm>
            <a:off x="11264198" y="1686458"/>
            <a:ext cx="927801" cy="1742541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254000" ty="247650" sx="47000" sy="4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9DB43-5640-4FDB-BCF5-465FA9041A48}" type="datetime1">
              <a:rPr lang="fi-FI" smtClean="0"/>
              <a:t>6.10.2025</a:t>
            </a:fld>
            <a:endParaRPr lang="fi-FI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9890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684000" y="144000"/>
            <a:ext cx="1026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684000" y="1692000"/>
            <a:ext cx="10260000" cy="46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7EF28C1-F0B5-49B1-A590-2B5B11413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000" y="6498590"/>
            <a:ext cx="1512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2F426-9C1E-41B1-966A-129B96FEFF09}" type="datetime1">
              <a:rPr lang="fi-FI" smtClean="0"/>
              <a:t>6.10.2025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8DFCB6-CF61-4A0A-91F5-4F47B1331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0240" y="6498590"/>
            <a:ext cx="581152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7.10.2025 Kimmo Rousku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6FCED78-FE23-486A-9EC7-493FAC052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5552" y="6498590"/>
            <a:ext cx="82804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pic>
        <p:nvPicPr>
          <p:cNvPr id="14" name="Kuva 13" descr="Digi- ja väestötietoviraston tunnus">
            <a:extLst>
              <a:ext uri="{FF2B5EF4-FFF2-40B4-BE49-F238E27FC236}">
                <a16:creationId xmlns:a16="http://schemas.microsoft.com/office/drawing/2014/main" id="{31E5F429-5098-491A-A8AF-BCA7D5F5B73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1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</p:sldLayoutIdLst>
  <p:hf sldNum="0" hdr="0" dt="0"/>
  <p:txStyles>
    <p:titleStyle>
      <a:lvl1pPr algn="l" defTabSz="609585" rtl="0" eaLnBrk="1" latinLnBrk="0" hangingPunct="1">
        <a:spcBef>
          <a:spcPct val="0"/>
        </a:spcBef>
        <a:buNone/>
        <a:defRPr sz="4000" b="1" i="0" kern="1200">
          <a:solidFill>
            <a:srgbClr val="007770"/>
          </a:solidFill>
          <a:latin typeface="+mj-lt"/>
          <a:ea typeface="+mj-ea"/>
          <a:cs typeface="+mj-cs"/>
        </a:defRPr>
      </a:lvl1pPr>
    </p:titleStyle>
    <p:bodyStyle>
      <a:lvl1pPr marL="342000" marR="0" indent="-342000" algn="l" defTabSz="609585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10000"/>
        <a:buFont typeface="Arial" panose="020B0604020202020204" pitchFamily="34" charset="0"/>
        <a:buChar char="•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1pPr>
      <a:lvl2pPr marL="7992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2pPr>
      <a:lvl3pPr marL="12420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Wingdings" panose="05000000000000000000" pitchFamily="2" charset="2"/>
        <a:buChar char="§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3pPr>
      <a:lvl4pPr marL="17136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4pPr>
      <a:lvl5pPr marL="2160000" marR="0" indent="-342000" algn="l" defTabSz="60958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Courier New" panose="02070309020205020404" pitchFamily="49" charset="0"/>
        <a:buChar char="o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5pPr>
      <a:lvl6pPr marL="252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6pPr>
      <a:lvl7pPr marL="288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7pPr>
      <a:lvl8pPr marL="3276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8pPr>
      <a:lvl9pPr marL="3744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orient="horz" pos="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linkedin.com/feed/update/urn:li:ugcPost:7379841477289402370?commentUrn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x.com/kimmorousku" TargetMode="External"/><Relationship Id="rId2" Type="http://schemas.openxmlformats.org/officeDocument/2006/relationships/hyperlink" Target="https://www.linkedin.com/in/kimmorousk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x.com/IT_kimmo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suno.com/s/61moSQSekXD9E7Ck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linkedin.com/posts/kimmorousku_ai-ai-digiturvabarometri-activity-7380845255442591745-5lnY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26AE2B-FAEE-4C9E-B710-C63B21DAB9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Työn tulevaisuus</a:t>
            </a:r>
            <a:br>
              <a:rPr lang="fi-FI" dirty="0"/>
            </a:br>
            <a:br>
              <a:rPr lang="fi-FI" dirty="0"/>
            </a:br>
            <a:r>
              <a:rPr lang="fi-FI" b="0" dirty="0"/>
              <a:t>Tekoäly työssä </a:t>
            </a:r>
            <a:r>
              <a:rPr lang="fi-FI" b="0" i="1" dirty="0"/>
              <a:t>– </a:t>
            </a:r>
            <a:r>
              <a:rPr lang="fi-FI" b="0" dirty="0"/>
              <a:t>mitä riskejä sinun on hyvä tietää?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C95AB8F-7BA6-4975-900C-2CE4949FC4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Kimmo Rousku, VAHTI-pääsihteeri</a:t>
            </a:r>
          </a:p>
          <a:p>
            <a:r>
              <a:rPr lang="fi-FI" dirty="0"/>
              <a:t>kimmo.rousku@dvv.fi, vapaa-aika: kimmo.rousku@tietoturva.fi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F90561-BDFD-4B45-BD08-E17133E58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5239E77-D616-3086-2D84-A8BE1E7FC4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19"/>
          <a:stretch/>
        </p:blipFill>
        <p:spPr>
          <a:xfrm>
            <a:off x="335360" y="232386"/>
            <a:ext cx="210055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33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FAEFFD-B014-4EE7-2C84-40E028701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i-FI" sz="3600" dirty="0"/>
              <a:t>Turvallinen käyttö – tunnista, miten pidät omat ja organisaation tiedot turvassa tekoälyä hyödyntäessä</a:t>
            </a:r>
            <a:br>
              <a:rPr lang="fi-FI" sz="3600" dirty="0"/>
            </a:br>
            <a:br>
              <a:rPr lang="fi-FI" sz="3600" dirty="0"/>
            </a:br>
            <a:r>
              <a:rPr lang="fi-FI" sz="3600" dirty="0"/>
              <a:t>Tietosuoja arjessa – ymmärrä, mitä voit ja mitä et voi syöttää tekoälypalveluihin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F98CC40-A682-3986-3487-ED0D2DEA8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</p:spTree>
    <p:extLst>
      <p:ext uri="{BB962C8B-B14F-4D97-AF65-F5344CB8AC3E}">
        <p14:creationId xmlns:p14="http://schemas.microsoft.com/office/powerpoint/2010/main" val="712886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F51B430-88A6-48CB-9961-766855E7C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1E77DF58-4B62-76EB-B2BC-70683EC28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44000"/>
            <a:ext cx="11508000" cy="1224000"/>
          </a:xfrm>
        </p:spPr>
        <p:txBody>
          <a:bodyPr>
            <a:noAutofit/>
          </a:bodyPr>
          <a:lstStyle/>
          <a:p>
            <a:r>
              <a:rPr lang="fi-FI" sz="3200" dirty="0"/>
              <a:t>Ethän syötä tällaisia tietoja, </a:t>
            </a:r>
            <a:r>
              <a:rPr lang="fi-FI" sz="3200" u="sng" dirty="0">
                <a:solidFill>
                  <a:srgbClr val="00B050"/>
                </a:solidFill>
              </a:rPr>
              <a:t>ellei työantaja ole ohjeistanut</a:t>
            </a:r>
            <a:r>
              <a:rPr lang="fi-FI" sz="3200" dirty="0"/>
              <a:t>, että käytössänne olevat palvelut mahdollistavat nämä?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116F9A1B-1D23-D4EC-73A8-89E2DA1C0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47" y="1440662"/>
            <a:ext cx="5131006" cy="493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37C25E1A-D36D-0D79-232A-202448225F52}"/>
              </a:ext>
            </a:extLst>
          </p:cNvPr>
          <p:cNvSpPr txBox="1"/>
          <p:nvPr/>
        </p:nvSpPr>
        <p:spPr>
          <a:xfrm>
            <a:off x="6023991" y="1772816"/>
            <a:ext cx="59418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/>
              <a:t>Yksinkertainen sääntö: </a:t>
            </a:r>
          </a:p>
          <a:p>
            <a:endParaRPr lang="fi-FI" dirty="0"/>
          </a:p>
          <a:p>
            <a:r>
              <a:rPr lang="fi-FI" b="1" dirty="0"/>
              <a:t>Oletuksena ilmaiset tekoälypalvelut hyödyntävät syöttämiäsi tietoja osana tekoälyn kehittämistä.</a:t>
            </a:r>
          </a:p>
          <a:p>
            <a:endParaRPr lang="fi-FI" dirty="0"/>
          </a:p>
          <a:p>
            <a:r>
              <a:rPr lang="fi-FI" dirty="0"/>
              <a:t>Jos et tiedä, tai haluaisi tietojen päätyvän julkisesti verkkoon tai muiden nähtäville, </a:t>
            </a:r>
            <a:r>
              <a:rPr lang="fi-FI" b="1" dirty="0"/>
              <a:t>älä syötä niitä tekoälylle.</a:t>
            </a:r>
          </a:p>
          <a:p>
            <a:endParaRPr lang="fi-FI" b="1" dirty="0"/>
          </a:p>
          <a:p>
            <a:r>
              <a:rPr lang="fi-FI" dirty="0"/>
              <a:t>Aivan kuten ”ilmaiset” sosiaalisen median palvelut, sinä maksat palveluista omilla tiedoillasi!</a:t>
            </a:r>
          </a:p>
          <a:p>
            <a:endParaRPr lang="fi-FI" dirty="0"/>
          </a:p>
          <a:p>
            <a:r>
              <a:rPr lang="fi-FI" b="1" dirty="0"/>
              <a:t>Kaupalliset / organisaation turvallisesti käyttöönottamat palvelut pitävät tiedot vain organisaation omassa hallinnassa.</a:t>
            </a:r>
          </a:p>
        </p:txBody>
      </p:sp>
    </p:spTree>
    <p:extLst>
      <p:ext uri="{BB962C8B-B14F-4D97-AF65-F5344CB8AC3E}">
        <p14:creationId xmlns:p14="http://schemas.microsoft.com/office/powerpoint/2010/main" val="112949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4EE21EF6-C20C-0199-8CE8-0E2680916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597A202-E4D8-6F40-F076-567478F4F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D8993650-358B-6E61-A50F-1DDEFF879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Entä tekijänoikeudet?</a:t>
            </a:r>
          </a:p>
        </p:txBody>
      </p:sp>
      <p:pic>
        <p:nvPicPr>
          <p:cNvPr id="8" name="Kuva 7">
            <a:hlinkClick r:id="rId2"/>
            <a:extLst>
              <a:ext uri="{FF2B5EF4-FFF2-40B4-BE49-F238E27FC236}">
                <a16:creationId xmlns:a16="http://schemas.microsoft.com/office/drawing/2014/main" id="{67AEE208-19D7-9249-B8A2-877C90023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" y="1682480"/>
            <a:ext cx="7917650" cy="46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385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20FD16-ACBB-4764-9A38-C46E3B09F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Luotettavuus ja harhat – muista, ettei tekoäly aina kerro faktoja, vaan voi tuottaa myös virheitä tai vinoumia!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F2803DC-E1AD-8FC7-D2E4-1CB7DAA612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B26F1E-D4FB-ABBE-0084-FF5EA70F2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</p:spTree>
    <p:extLst>
      <p:ext uri="{BB962C8B-B14F-4D97-AF65-F5344CB8AC3E}">
        <p14:creationId xmlns:p14="http://schemas.microsoft.com/office/powerpoint/2010/main" val="4139536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C80028CC-E0DC-D33E-C82D-AACB99F853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38" b="16925"/>
          <a:stretch>
            <a:fillRect/>
          </a:stretch>
        </p:blipFill>
        <p:spPr>
          <a:xfrm>
            <a:off x="684000" y="1692000"/>
            <a:ext cx="10260000" cy="4608000"/>
          </a:xfrm>
          <a:prstGeom prst="rect">
            <a:avLst/>
          </a:prstGeom>
          <a:noFill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78A50E6-275B-EFAE-7FF5-FD577669E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0240" y="6498590"/>
            <a:ext cx="5811520" cy="216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900"/>
              <a:t>7.10.2025 Kimmo Rousku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B761005A-04FD-79C5-DB62-088B956C5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44000"/>
            <a:ext cx="10260000" cy="1224000"/>
          </a:xfrm>
        </p:spPr>
        <p:txBody>
          <a:bodyPr>
            <a:noAutofit/>
          </a:bodyPr>
          <a:lstStyle/>
          <a:p>
            <a:r>
              <a:rPr lang="en-US" sz="2800" dirty="0"/>
              <a:t>Hmmm, </a:t>
            </a:r>
            <a:r>
              <a:rPr lang="en-US" sz="2800" dirty="0" err="1"/>
              <a:t>onko</a:t>
            </a:r>
            <a:r>
              <a:rPr lang="en-US" sz="2800" dirty="0"/>
              <a:t> </a:t>
            </a:r>
            <a:r>
              <a:rPr lang="en-US" sz="2800" dirty="0" err="1"/>
              <a:t>tässä</a:t>
            </a:r>
            <a:r>
              <a:rPr lang="en-US" sz="2800" dirty="0"/>
              <a:t> </a:t>
            </a:r>
            <a:r>
              <a:rPr lang="en-US" sz="2800" dirty="0" err="1"/>
              <a:t>kuvassa</a:t>
            </a:r>
            <a:r>
              <a:rPr lang="en-US" sz="2800" dirty="0"/>
              <a:t> </a:t>
            </a:r>
            <a:r>
              <a:rPr lang="en-US" sz="2800" dirty="0" err="1"/>
              <a:t>jotain</a:t>
            </a:r>
            <a:r>
              <a:rPr lang="en-US" sz="2800" dirty="0"/>
              <a:t> </a:t>
            </a:r>
            <a:r>
              <a:rPr lang="en-US" sz="2800" dirty="0" err="1"/>
              <a:t>outoa</a:t>
            </a:r>
            <a:r>
              <a:rPr lang="en-US" sz="2800" dirty="0"/>
              <a:t>?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E695F85-5120-2858-129E-44EA09A70E07}"/>
              </a:ext>
            </a:extLst>
          </p:cNvPr>
          <p:cNvSpPr txBox="1"/>
          <p:nvPr/>
        </p:nvSpPr>
        <p:spPr>
          <a:xfrm>
            <a:off x="665248" y="491671"/>
            <a:ext cx="10259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- </a:t>
            </a:r>
            <a:r>
              <a:rPr lang="en-US" sz="2400" dirty="0" err="1">
                <a:solidFill>
                  <a:schemeClr val="bg1"/>
                </a:solidFill>
              </a:rPr>
              <a:t>tekoäly</a:t>
            </a:r>
            <a:r>
              <a:rPr lang="en-US" sz="2400" dirty="0">
                <a:solidFill>
                  <a:schemeClr val="bg1"/>
                </a:solidFill>
              </a:rPr>
              <a:t> on </a:t>
            </a:r>
            <a:r>
              <a:rPr lang="en-US" sz="2400" dirty="0" err="1">
                <a:solidFill>
                  <a:schemeClr val="bg1"/>
                </a:solidFill>
              </a:rPr>
              <a:t>niin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luotettava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kuin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taustalla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oleva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koulutusdata</a:t>
            </a:r>
            <a:r>
              <a:rPr lang="en-US" sz="2400" dirty="0">
                <a:solidFill>
                  <a:schemeClr val="bg1"/>
                </a:solidFill>
              </a:rPr>
              <a:t> ja 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algoritmit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ovat</a:t>
            </a:r>
            <a:endParaRPr lang="en-US" sz="2400" dirty="0">
              <a:solidFill>
                <a:schemeClr val="bg1"/>
              </a:solidFill>
            </a:endParaRPr>
          </a:p>
          <a:p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11" name="Tasakylkinen kolmio 10">
            <a:extLst>
              <a:ext uri="{FF2B5EF4-FFF2-40B4-BE49-F238E27FC236}">
                <a16:creationId xmlns:a16="http://schemas.microsoft.com/office/drawing/2014/main" id="{7410FDCE-1892-DE71-56B3-3F12ADD97E80}"/>
              </a:ext>
            </a:extLst>
          </p:cNvPr>
          <p:cNvSpPr/>
          <p:nvPr/>
        </p:nvSpPr>
        <p:spPr>
          <a:xfrm rot="3087653">
            <a:off x="-81332" y="173062"/>
            <a:ext cx="5175480" cy="6512354"/>
          </a:xfrm>
          <a:custGeom>
            <a:avLst/>
            <a:gdLst>
              <a:gd name="connsiteX0" fmla="*/ 0 w 4265262"/>
              <a:gd name="connsiteY0" fmla="*/ 4824269 h 4824269"/>
              <a:gd name="connsiteX1" fmla="*/ 1789277 w 4265262"/>
              <a:gd name="connsiteY1" fmla="*/ 0 h 4824269"/>
              <a:gd name="connsiteX2" fmla="*/ 4265262 w 4265262"/>
              <a:gd name="connsiteY2" fmla="*/ 4824269 h 4824269"/>
              <a:gd name="connsiteX3" fmla="*/ 0 w 4265262"/>
              <a:gd name="connsiteY3" fmla="*/ 4824269 h 4824269"/>
              <a:gd name="connsiteX0" fmla="*/ 0 w 5221475"/>
              <a:gd name="connsiteY0" fmla="*/ 3594982 h 4824269"/>
              <a:gd name="connsiteX1" fmla="*/ 2745490 w 5221475"/>
              <a:gd name="connsiteY1" fmla="*/ 0 h 4824269"/>
              <a:gd name="connsiteX2" fmla="*/ 5221475 w 5221475"/>
              <a:gd name="connsiteY2" fmla="*/ 4824269 h 4824269"/>
              <a:gd name="connsiteX3" fmla="*/ 0 w 5221475"/>
              <a:gd name="connsiteY3" fmla="*/ 3594982 h 4824269"/>
              <a:gd name="connsiteX0" fmla="*/ 0 w 5221475"/>
              <a:gd name="connsiteY0" fmla="*/ 3594982 h 5207999"/>
              <a:gd name="connsiteX1" fmla="*/ 2745490 w 5221475"/>
              <a:gd name="connsiteY1" fmla="*/ 0 h 5207999"/>
              <a:gd name="connsiteX2" fmla="*/ 5221475 w 5221475"/>
              <a:gd name="connsiteY2" fmla="*/ 4824269 h 5207999"/>
              <a:gd name="connsiteX3" fmla="*/ 0 w 5221475"/>
              <a:gd name="connsiteY3" fmla="*/ 3594982 h 5207999"/>
              <a:gd name="connsiteX0" fmla="*/ 0 w 5268108"/>
              <a:gd name="connsiteY0" fmla="*/ 3594982 h 6837811"/>
              <a:gd name="connsiteX1" fmla="*/ 2745490 w 5268108"/>
              <a:gd name="connsiteY1" fmla="*/ 0 h 6837811"/>
              <a:gd name="connsiteX2" fmla="*/ 5221475 w 5268108"/>
              <a:gd name="connsiteY2" fmla="*/ 4824269 h 6837811"/>
              <a:gd name="connsiteX3" fmla="*/ 4355888 w 5268108"/>
              <a:gd name="connsiteY3" fmla="*/ 6816839 h 6837811"/>
              <a:gd name="connsiteX4" fmla="*/ 0 w 5268108"/>
              <a:gd name="connsiteY4" fmla="*/ 3594982 h 6837811"/>
              <a:gd name="connsiteX0" fmla="*/ 0 w 5217078"/>
              <a:gd name="connsiteY0" fmla="*/ 3594982 h 6836853"/>
              <a:gd name="connsiteX1" fmla="*/ 2745490 w 5217078"/>
              <a:gd name="connsiteY1" fmla="*/ 0 h 6836853"/>
              <a:gd name="connsiteX2" fmla="*/ 5162613 w 5217078"/>
              <a:gd name="connsiteY2" fmla="*/ 4751403 h 6836853"/>
              <a:gd name="connsiteX3" fmla="*/ 4355888 w 5217078"/>
              <a:gd name="connsiteY3" fmla="*/ 6816839 h 6836853"/>
              <a:gd name="connsiteX4" fmla="*/ 0 w 5217078"/>
              <a:gd name="connsiteY4" fmla="*/ 3594982 h 6836853"/>
              <a:gd name="connsiteX0" fmla="*/ 0 w 5179844"/>
              <a:gd name="connsiteY0" fmla="*/ 3594982 h 6430991"/>
              <a:gd name="connsiteX1" fmla="*/ 2745490 w 5179844"/>
              <a:gd name="connsiteY1" fmla="*/ 0 h 6430991"/>
              <a:gd name="connsiteX2" fmla="*/ 5162613 w 5179844"/>
              <a:gd name="connsiteY2" fmla="*/ 4751403 h 6430991"/>
              <a:gd name="connsiteX3" fmla="*/ 3723500 w 5179844"/>
              <a:gd name="connsiteY3" fmla="*/ 6404035 h 6430991"/>
              <a:gd name="connsiteX4" fmla="*/ 0 w 5179844"/>
              <a:gd name="connsiteY4" fmla="*/ 3594982 h 6430991"/>
              <a:gd name="connsiteX0" fmla="*/ 0 w 5176678"/>
              <a:gd name="connsiteY0" fmla="*/ 3594982 h 6157160"/>
              <a:gd name="connsiteX1" fmla="*/ 2745490 w 5176678"/>
              <a:gd name="connsiteY1" fmla="*/ 0 h 6157160"/>
              <a:gd name="connsiteX2" fmla="*/ 5162613 w 5176678"/>
              <a:gd name="connsiteY2" fmla="*/ 4751403 h 6157160"/>
              <a:gd name="connsiteX3" fmla="*/ 3532498 w 5176678"/>
              <a:gd name="connsiteY3" fmla="*/ 6121999 h 6157160"/>
              <a:gd name="connsiteX4" fmla="*/ 0 w 5176678"/>
              <a:gd name="connsiteY4" fmla="*/ 3594982 h 6157160"/>
              <a:gd name="connsiteX0" fmla="*/ 0 w 5175480"/>
              <a:gd name="connsiteY0" fmla="*/ 3594982 h 6512354"/>
              <a:gd name="connsiteX1" fmla="*/ 2745490 w 5175480"/>
              <a:gd name="connsiteY1" fmla="*/ 0 h 6512354"/>
              <a:gd name="connsiteX2" fmla="*/ 5162613 w 5175480"/>
              <a:gd name="connsiteY2" fmla="*/ 4751403 h 6512354"/>
              <a:gd name="connsiteX3" fmla="*/ 3436477 w 5175480"/>
              <a:gd name="connsiteY3" fmla="*/ 6487149 h 6512354"/>
              <a:gd name="connsiteX4" fmla="*/ 0 w 5175480"/>
              <a:gd name="connsiteY4" fmla="*/ 3594982 h 651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480" h="6512354">
                <a:moveTo>
                  <a:pt x="0" y="3594982"/>
                </a:moveTo>
                <a:lnTo>
                  <a:pt x="2745490" y="0"/>
                </a:lnTo>
                <a:lnTo>
                  <a:pt x="5162613" y="4751403"/>
                </a:lnTo>
                <a:cubicBezTo>
                  <a:pt x="5300308" y="5605909"/>
                  <a:pt x="4306723" y="6692030"/>
                  <a:pt x="3436477" y="6487149"/>
                </a:cubicBezTo>
                <a:cubicBezTo>
                  <a:pt x="2566231" y="6282268"/>
                  <a:pt x="137695" y="4449488"/>
                  <a:pt x="0" y="3594982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</p:spTree>
    <p:extLst>
      <p:ext uri="{BB962C8B-B14F-4D97-AF65-F5344CB8AC3E}">
        <p14:creationId xmlns:p14="http://schemas.microsoft.com/office/powerpoint/2010/main" val="408067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5D5FD1-EF1C-A2C7-A356-F34FCE8B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304" y="144000"/>
            <a:ext cx="3240360" cy="1224000"/>
          </a:xfrm>
        </p:spPr>
        <p:txBody>
          <a:bodyPr>
            <a:normAutofit fontScale="90000"/>
          </a:bodyPr>
          <a:lstStyle/>
          <a:p>
            <a:r>
              <a:rPr lang="fi-FI" dirty="0"/>
              <a:t>#AI tekee virheitä!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A1D69F-819B-CFF2-21D3-29E89AB05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2206" y="1413719"/>
            <a:ext cx="3659794" cy="488628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dirty="0"/>
              <a:t>Tekoälyn </a:t>
            </a:r>
            <a:r>
              <a:rPr lang="fi-FI" b="1" dirty="0"/>
              <a:t>hallusinaatio </a:t>
            </a:r>
            <a:r>
              <a:rPr lang="fi-FI" dirty="0"/>
              <a:t>syntyy, kun malli päättelee todennäköisimmän vastauksen puutteellisten tai ristiriitaisten tietojen pohjalta ja “arvaa” uskottavalta kuulostavan, mutta virheellisen sisällön.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Toisin sanoen se ei valehtele tarkoituksella, vaan </a:t>
            </a:r>
            <a:r>
              <a:rPr lang="fi-FI" b="1" dirty="0"/>
              <a:t>täydentää aukkoja datassa omalla tilastollisella logiikallaan</a:t>
            </a:r>
            <a:r>
              <a:rPr lang="fi-FI" dirty="0"/>
              <a:t>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Tämä tapahtuu, koska malli ennustaa </a:t>
            </a:r>
            <a:r>
              <a:rPr lang="fi-FI" b="1" dirty="0"/>
              <a:t>todennäköisimmän sanajonon tilastollisesti </a:t>
            </a:r>
            <a:r>
              <a:rPr lang="fi-FI" dirty="0"/>
              <a:t>— ei siksi, että se tietäisi, onko vastaus totta.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BCB2FB6-BD31-6C0A-9F8A-5C4187115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37286"/>
            <a:ext cx="8268854" cy="6011114"/>
          </a:xfrm>
          <a:prstGeom prst="rect">
            <a:avLst/>
          </a:prstGeom>
        </p:spPr>
      </p:pic>
      <p:sp>
        <p:nvSpPr>
          <p:cNvPr id="7" name="Ei sallittu -symboli 6">
            <a:extLst>
              <a:ext uri="{FF2B5EF4-FFF2-40B4-BE49-F238E27FC236}">
                <a16:creationId xmlns:a16="http://schemas.microsoft.com/office/drawing/2014/main" id="{2F4D3380-D196-FBED-F7CB-CDC006213519}"/>
              </a:ext>
            </a:extLst>
          </p:cNvPr>
          <p:cNvSpPr/>
          <p:nvPr/>
        </p:nvSpPr>
        <p:spPr>
          <a:xfrm>
            <a:off x="2112798" y="2126277"/>
            <a:ext cx="3456384" cy="2848679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EB9132CB-564D-2A88-05E3-8360A3A6AA53}"/>
              </a:ext>
            </a:extLst>
          </p:cNvPr>
          <p:cNvSpPr/>
          <p:nvPr/>
        </p:nvSpPr>
        <p:spPr>
          <a:xfrm>
            <a:off x="6096000" y="2319404"/>
            <a:ext cx="360040" cy="45719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CBF1C2F6-0032-2A06-826A-1194B817937C}"/>
              </a:ext>
            </a:extLst>
          </p:cNvPr>
          <p:cNvSpPr/>
          <p:nvPr/>
        </p:nvSpPr>
        <p:spPr>
          <a:xfrm>
            <a:off x="4241100" y="2648562"/>
            <a:ext cx="3799116" cy="67551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0418B95-C580-ED6F-DD5B-48B39BC1B67C}"/>
              </a:ext>
            </a:extLst>
          </p:cNvPr>
          <p:cNvSpPr/>
          <p:nvPr/>
        </p:nvSpPr>
        <p:spPr>
          <a:xfrm>
            <a:off x="1991544" y="2980143"/>
            <a:ext cx="1080120" cy="45719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1F4E8618-8FF5-8760-9A0F-BC992E3E0145}"/>
              </a:ext>
            </a:extLst>
          </p:cNvPr>
          <p:cNvSpPr/>
          <p:nvPr/>
        </p:nvSpPr>
        <p:spPr>
          <a:xfrm>
            <a:off x="3857719" y="2996952"/>
            <a:ext cx="1080120" cy="45719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DB875197-23C1-2EE9-01B8-D3A047C35365}"/>
              </a:ext>
            </a:extLst>
          </p:cNvPr>
          <p:cNvSpPr/>
          <p:nvPr/>
        </p:nvSpPr>
        <p:spPr>
          <a:xfrm>
            <a:off x="3191743" y="4055806"/>
            <a:ext cx="2544217" cy="45719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487E20C-6515-3341-65C6-0F02ABDB2F8B}"/>
              </a:ext>
            </a:extLst>
          </p:cNvPr>
          <p:cNvSpPr/>
          <p:nvPr/>
        </p:nvSpPr>
        <p:spPr>
          <a:xfrm>
            <a:off x="5741994" y="4041422"/>
            <a:ext cx="2544217" cy="45719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616098F5-D5FE-DEE9-F2C6-7ED46E89E3FC}"/>
              </a:ext>
            </a:extLst>
          </p:cNvPr>
          <p:cNvSpPr/>
          <p:nvPr/>
        </p:nvSpPr>
        <p:spPr>
          <a:xfrm>
            <a:off x="5183931" y="5054071"/>
            <a:ext cx="1920181" cy="45719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1C239542-3212-5EE3-CC9E-F2DC14592108}"/>
              </a:ext>
            </a:extLst>
          </p:cNvPr>
          <p:cNvSpPr/>
          <p:nvPr/>
        </p:nvSpPr>
        <p:spPr>
          <a:xfrm>
            <a:off x="4464461" y="5708803"/>
            <a:ext cx="2351619" cy="45719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sp>
        <p:nvSpPr>
          <p:cNvPr id="19" name="Alatunnisteen paikkamerkki 18">
            <a:extLst>
              <a:ext uri="{FF2B5EF4-FFF2-40B4-BE49-F238E27FC236}">
                <a16:creationId xmlns:a16="http://schemas.microsoft.com/office/drawing/2014/main" id="{E6C02182-1ADC-EE25-A027-924F3967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1E1F1DF1-6E4F-534C-D68F-3D66FB7C5EBC}"/>
              </a:ext>
            </a:extLst>
          </p:cNvPr>
          <p:cNvSpPr/>
          <p:nvPr/>
        </p:nvSpPr>
        <p:spPr>
          <a:xfrm>
            <a:off x="1127448" y="4365555"/>
            <a:ext cx="4320480" cy="45719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</p:spTree>
    <p:extLst>
      <p:ext uri="{BB962C8B-B14F-4D97-AF65-F5344CB8AC3E}">
        <p14:creationId xmlns:p14="http://schemas.microsoft.com/office/powerpoint/2010/main" val="24799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846E6874-A385-1D3A-7A5F-833B33B5D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5BDDADC-D58A-D793-EF2D-E11315937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F6AD3706-8C0A-63A2-5234-21645C850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662FE336-ABDF-4072-B2D1-A0A6729B9FF6" descr="IMG_6437.jpg">
            <a:extLst>
              <a:ext uri="{FF2B5EF4-FFF2-40B4-BE49-F238E27FC236}">
                <a16:creationId xmlns:a16="http://schemas.microsoft.com/office/drawing/2014/main" id="{1D82EEA5-2149-03A4-485C-7483F3445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5307522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76A22F0C-E77D-41CF-B01C-F9C649E3461D" descr="IMG_6438.jpg">
            <a:extLst>
              <a:ext uri="{FF2B5EF4-FFF2-40B4-BE49-F238E27FC236}">
                <a16:creationId xmlns:a16="http://schemas.microsoft.com/office/drawing/2014/main" id="{3797DDE2-9B32-9C3F-1970-A138C54D0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72" y="-27384"/>
            <a:ext cx="4455926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BDD22B1F-58D2-B92A-DB1D-12FADA712BBD}"/>
              </a:ext>
            </a:extLst>
          </p:cNvPr>
          <p:cNvSpPr/>
          <p:nvPr/>
        </p:nvSpPr>
        <p:spPr>
          <a:xfrm>
            <a:off x="5941738" y="4581128"/>
            <a:ext cx="3322613" cy="108012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1C27C68-349A-2870-3810-773154527696}"/>
              </a:ext>
            </a:extLst>
          </p:cNvPr>
          <p:cNvSpPr/>
          <p:nvPr/>
        </p:nvSpPr>
        <p:spPr>
          <a:xfrm>
            <a:off x="3647728" y="2852936"/>
            <a:ext cx="1643026" cy="59837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22B68DBC-DAE2-AFEE-3A03-AA9781137838}"/>
              </a:ext>
            </a:extLst>
          </p:cNvPr>
          <p:cNvSpPr/>
          <p:nvPr/>
        </p:nvSpPr>
        <p:spPr>
          <a:xfrm>
            <a:off x="1974180" y="5301208"/>
            <a:ext cx="2404090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E582B7FF-B327-5DD1-CE14-3639FBB79FA8}"/>
              </a:ext>
            </a:extLst>
          </p:cNvPr>
          <p:cNvSpPr/>
          <p:nvPr/>
        </p:nvSpPr>
        <p:spPr>
          <a:xfrm>
            <a:off x="1377654" y="402001"/>
            <a:ext cx="24758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36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Vuosi 2024</a:t>
            </a:r>
          </a:p>
        </p:txBody>
      </p:sp>
    </p:spTree>
    <p:extLst>
      <p:ext uri="{BB962C8B-B14F-4D97-AF65-F5344CB8AC3E}">
        <p14:creationId xmlns:p14="http://schemas.microsoft.com/office/powerpoint/2010/main" val="356253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E38E12-0177-59E7-2B64-0C288ED1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C1CCE9F-470D-F573-71A6-DC2C536EE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27" y="3152662"/>
            <a:ext cx="8402223" cy="321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486259A0-62E6-87B3-FFF7-56F1EE0434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0" t="1536"/>
          <a:stretch/>
        </p:blipFill>
        <p:spPr>
          <a:xfrm>
            <a:off x="767408" y="188640"/>
            <a:ext cx="4981461" cy="28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97158C88-1504-B378-BEBE-B9BA58896DBC}"/>
              </a:ext>
            </a:extLst>
          </p:cNvPr>
          <p:cNvSpPr/>
          <p:nvPr/>
        </p:nvSpPr>
        <p:spPr>
          <a:xfrm>
            <a:off x="4799856" y="3501008"/>
            <a:ext cx="4104456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2319BC96-E513-D762-CE93-E2C90BD06D9B}"/>
              </a:ext>
            </a:extLst>
          </p:cNvPr>
          <p:cNvSpPr/>
          <p:nvPr/>
        </p:nvSpPr>
        <p:spPr>
          <a:xfrm>
            <a:off x="6744072" y="4755536"/>
            <a:ext cx="1584176" cy="32964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34B6B285-8B9E-373B-943D-78F0478EA406}"/>
              </a:ext>
            </a:extLst>
          </p:cNvPr>
          <p:cNvSpPr/>
          <p:nvPr/>
        </p:nvSpPr>
        <p:spPr>
          <a:xfrm>
            <a:off x="1077857" y="171799"/>
            <a:ext cx="18517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36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10/2025</a:t>
            </a:r>
          </a:p>
        </p:txBody>
      </p:sp>
      <p:sp>
        <p:nvSpPr>
          <p:cNvPr id="16" name="Ei sallittu -symboli 15">
            <a:extLst>
              <a:ext uri="{FF2B5EF4-FFF2-40B4-BE49-F238E27FC236}">
                <a16:creationId xmlns:a16="http://schemas.microsoft.com/office/drawing/2014/main" id="{137D9CAA-D32B-AFDE-11BD-CEDAC642C7B4}"/>
              </a:ext>
            </a:extLst>
          </p:cNvPr>
          <p:cNvSpPr/>
          <p:nvPr/>
        </p:nvSpPr>
        <p:spPr>
          <a:xfrm>
            <a:off x="7079489" y="3370255"/>
            <a:ext cx="913342" cy="69355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7" name="Ei sallittu -symboli 16">
            <a:extLst>
              <a:ext uri="{FF2B5EF4-FFF2-40B4-BE49-F238E27FC236}">
                <a16:creationId xmlns:a16="http://schemas.microsoft.com/office/drawing/2014/main" id="{5C51EF0E-BA8F-8493-61B4-4FEC4098CC6F}"/>
              </a:ext>
            </a:extLst>
          </p:cNvPr>
          <p:cNvSpPr/>
          <p:nvPr/>
        </p:nvSpPr>
        <p:spPr>
          <a:xfrm>
            <a:off x="6960096" y="4573583"/>
            <a:ext cx="913342" cy="69355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6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DC4AA814-1C05-4AB4-8D1F-9A597EACB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116ED9E-A4C9-24DC-1C43-BE111324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D769D787-063A-08FF-EBA8-17C4A1AB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5A947CB-C133-6F8B-39EC-68E2AC1F3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48882"/>
            <a:ext cx="8621328" cy="6039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AD54B6A4-3785-2AF5-E700-0B1CCB2C82FF}"/>
              </a:ext>
            </a:extLst>
          </p:cNvPr>
          <p:cNvSpPr/>
          <p:nvPr/>
        </p:nvSpPr>
        <p:spPr>
          <a:xfrm>
            <a:off x="685176" y="5877272"/>
            <a:ext cx="8435160" cy="37017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</p:spTree>
    <p:extLst>
      <p:ext uri="{BB962C8B-B14F-4D97-AF65-F5344CB8AC3E}">
        <p14:creationId xmlns:p14="http://schemas.microsoft.com/office/powerpoint/2010/main" val="18321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099200F6-E1D2-8C9C-9C20-E9D06C3E5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C411070-A885-5C7C-5CFB-F7892C4C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D29039A9-2316-045B-9A90-9F67CF61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Ja toinen tekoäly tunnistaa heti oikein: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050676C-35D1-4BE8-3601-258FC829D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48" y="1368000"/>
            <a:ext cx="9885411" cy="5301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9B6C6BBD-3FD8-CB8B-100B-411D0ADFDD4A}"/>
              </a:ext>
            </a:extLst>
          </p:cNvPr>
          <p:cNvSpPr/>
          <p:nvPr/>
        </p:nvSpPr>
        <p:spPr>
          <a:xfrm>
            <a:off x="8256240" y="4509121"/>
            <a:ext cx="2170464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0C2E6CD4-851B-D54F-0A1B-4A68BA190B08}"/>
              </a:ext>
            </a:extLst>
          </p:cNvPr>
          <p:cNvSpPr/>
          <p:nvPr/>
        </p:nvSpPr>
        <p:spPr>
          <a:xfrm>
            <a:off x="8112224" y="4977137"/>
            <a:ext cx="1584176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</p:spTree>
    <p:extLst>
      <p:ext uri="{BB962C8B-B14F-4D97-AF65-F5344CB8AC3E}">
        <p14:creationId xmlns:p14="http://schemas.microsoft.com/office/powerpoint/2010/main" val="229336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5171E2-8E60-14B2-7227-98938E622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44000"/>
            <a:ext cx="10260000" cy="1224000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i-FI" sz="3200" dirty="0"/>
              <a:t>Verkostoidu kanssani – saat paljon aiheeseen lisätietoa ja yhteyden minuun!</a:t>
            </a:r>
            <a:br>
              <a:rPr lang="fi-FI" sz="3200" dirty="0"/>
            </a:br>
            <a:endParaRPr lang="fi-FI" sz="32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0DBF36-EFC9-823E-4BC9-7CDFE28EED22}"/>
              </a:ext>
            </a:extLst>
          </p:cNvPr>
          <p:cNvSpPr>
            <a:spLocks/>
          </p:cNvSpPr>
          <p:nvPr/>
        </p:nvSpPr>
        <p:spPr>
          <a:xfrm>
            <a:off x="682224" y="4375888"/>
            <a:ext cx="8798152" cy="247358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fi-FI" b="1" dirty="0"/>
              <a:t>Sosiaalisen median kanavat:</a:t>
            </a:r>
          </a:p>
          <a:p>
            <a:r>
              <a:rPr lang="fi-FI" dirty="0"/>
              <a:t>💼 </a:t>
            </a:r>
            <a:r>
              <a:rPr lang="fi-FI" b="1" dirty="0"/>
              <a:t>LinkedIn</a:t>
            </a:r>
            <a:br>
              <a:rPr lang="fi-FI" dirty="0"/>
            </a:br>
            <a:r>
              <a:rPr lang="fi-FI" dirty="0">
                <a:hlinkClick r:id="rId2"/>
              </a:rPr>
              <a:t>linkedin.com/in/</a:t>
            </a:r>
            <a:r>
              <a:rPr lang="fi-FI" dirty="0" err="1">
                <a:hlinkClick r:id="rId2"/>
              </a:rPr>
              <a:t>kimmorousku</a:t>
            </a:r>
            <a:endParaRPr lang="fi-FI" dirty="0"/>
          </a:p>
          <a:p>
            <a:endParaRPr lang="fi-FI" dirty="0"/>
          </a:p>
          <a:p>
            <a:r>
              <a:rPr lang="fi-FI" dirty="0"/>
              <a:t>📱 </a:t>
            </a:r>
            <a:r>
              <a:rPr lang="fi-FI" b="1" dirty="0"/>
              <a:t>X / Twitter</a:t>
            </a:r>
            <a:br>
              <a:rPr lang="fi-FI" dirty="0"/>
            </a:br>
            <a:r>
              <a:rPr lang="fi-FI" dirty="0">
                <a:hlinkClick r:id="rId3"/>
              </a:rPr>
              <a:t>@kimmorousku</a:t>
            </a:r>
            <a:r>
              <a:rPr lang="fi-FI" dirty="0"/>
              <a:t> | </a:t>
            </a:r>
            <a:r>
              <a:rPr lang="fi-FI" dirty="0">
                <a:hlinkClick r:id="rId4"/>
              </a:rPr>
              <a:t>@IT_kimmo</a:t>
            </a:r>
            <a:endParaRPr lang="fi-FI" dirty="0"/>
          </a:p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CAC1BAD-A1EB-B318-E39C-9AD947A66FDA}"/>
              </a:ext>
            </a:extLst>
          </p:cNvPr>
          <p:cNvSpPr>
            <a:spLocks/>
          </p:cNvSpPr>
          <p:nvPr/>
        </p:nvSpPr>
        <p:spPr>
          <a:xfrm>
            <a:off x="8572485" y="6151766"/>
            <a:ext cx="568256" cy="148234"/>
          </a:xfrm>
          <a:prstGeom prst="rect">
            <a:avLst/>
          </a:prstGeom>
        </p:spPr>
        <p:txBody>
          <a:bodyPr/>
          <a:lstStyle/>
          <a:p>
            <a:pPr defTabSz="621776">
              <a:spcAft>
                <a:spcPts val="600"/>
              </a:spcAft>
            </a:pPr>
            <a:fld id="{75365CF8-7DF5-414C-8728-8DD5B22480A8}" type="slidenum">
              <a:rPr lang="fi-FI" sz="122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621776">
                <a:spcAft>
                  <a:spcPts val="600"/>
                </a:spcAft>
              </a:pPr>
              <a:t>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FE126DB-C694-2895-512B-1B346128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CF9D4B-EA89-2D48-75CB-F92C27626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160" y="946359"/>
            <a:ext cx="438743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64829C3-B5F1-9212-4ECB-77F6FE6EE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87" y="946359"/>
            <a:ext cx="5405113" cy="326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CF8DB5AF-5AF4-658C-D775-F23EEAD093F4}"/>
              </a:ext>
            </a:extLst>
          </p:cNvPr>
          <p:cNvSpPr txBox="1"/>
          <p:nvPr/>
        </p:nvSpPr>
        <p:spPr>
          <a:xfrm>
            <a:off x="5015880" y="4852142"/>
            <a:ext cx="61620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🌐 </a:t>
            </a:r>
            <a:r>
              <a:rPr lang="fi-FI" b="1" dirty="0" err="1"/>
              <a:t>Bluesky</a:t>
            </a:r>
            <a:br>
              <a:rPr lang="fi-FI" dirty="0"/>
            </a:br>
            <a:r>
              <a:rPr lang="fi-FI" dirty="0"/>
              <a:t>@kimmorousku.bsky.social</a:t>
            </a:r>
          </a:p>
          <a:p>
            <a:endParaRPr lang="fi-FI" dirty="0"/>
          </a:p>
          <a:p>
            <a:r>
              <a:rPr lang="fi-FI" dirty="0"/>
              <a:t>🧵 </a:t>
            </a:r>
            <a:r>
              <a:rPr lang="fi-FI" b="1" dirty="0"/>
              <a:t>Meta </a:t>
            </a:r>
            <a:r>
              <a:rPr lang="fi-FI" b="1" dirty="0" err="1"/>
              <a:t>Threads</a:t>
            </a:r>
            <a:br>
              <a:rPr lang="fi-FI" dirty="0"/>
            </a:br>
            <a:r>
              <a:rPr lang="fi-FI" dirty="0"/>
              <a:t>@kimmorousku</a:t>
            </a:r>
          </a:p>
        </p:txBody>
      </p:sp>
    </p:spTree>
    <p:extLst>
      <p:ext uri="{BB962C8B-B14F-4D97-AF65-F5344CB8AC3E}">
        <p14:creationId xmlns:p14="http://schemas.microsoft.com/office/powerpoint/2010/main" val="3917800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95E744C2-6ACB-59E6-5488-002FE1F47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98C2BAC-054F-C35D-2B1F-BE233CA9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C59A3161-4D4C-9678-604F-E53DAB706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AEA5619-9F25-C052-CF1B-04BA17B4B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43410"/>
            <a:ext cx="7815019" cy="6237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5433025B-9A99-202F-D0A4-71B317D4363B}"/>
              </a:ext>
            </a:extLst>
          </p:cNvPr>
          <p:cNvSpPr/>
          <p:nvPr/>
        </p:nvSpPr>
        <p:spPr>
          <a:xfrm>
            <a:off x="3791744" y="4077072"/>
            <a:ext cx="2304256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 err="1"/>
          </a:p>
        </p:txBody>
      </p:sp>
    </p:spTree>
    <p:extLst>
      <p:ext uri="{BB962C8B-B14F-4D97-AF65-F5344CB8AC3E}">
        <p14:creationId xmlns:p14="http://schemas.microsoft.com/office/powerpoint/2010/main" val="306863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2D337CBD-A791-DAE6-8605-FA6D5CCC9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344" y="-26606"/>
            <a:ext cx="6583276" cy="6676326"/>
          </a:xfrm>
          <a:prstGeom prst="rect">
            <a:avLst/>
          </a:prstGeom>
        </p:spPr>
      </p:pic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AA54264F-9F93-9A6E-2D52-B6FE6BE62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EF59DAE-8153-7019-5FDB-8D1E59E80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3DF84649-3AFF-9C38-998D-A9C55C049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Kimmo_Lulu_5v">
            <a:hlinkClick r:id="" action="ppaction://media"/>
            <a:extLst>
              <a:ext uri="{FF2B5EF4-FFF2-40B4-BE49-F238E27FC236}">
                <a16:creationId xmlns:a16="http://schemas.microsoft.com/office/drawing/2014/main" id="{7255FAC3-76D5-86BE-2EBB-242A200473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344" y="44624"/>
            <a:ext cx="6583276" cy="6583276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23AED6B3-3813-55F5-47C2-4178D91DE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2144" y="181790"/>
            <a:ext cx="4201753" cy="2713632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98938A33-8F5A-D29C-3F3E-55921E15A6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2144" y="2967492"/>
            <a:ext cx="3888432" cy="363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8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4B5D4B5E-27E8-A83E-8E71-1DFA6A55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9084408" cy="4608000"/>
          </a:xfrm>
        </p:spPr>
        <p:txBody>
          <a:bodyPr/>
          <a:lstStyle/>
          <a:p>
            <a:r>
              <a:rPr lang="fi-FI" dirty="0"/>
              <a:t>Tekstissä, luvuissa, laskenta, analyyseissä</a:t>
            </a:r>
          </a:p>
          <a:p>
            <a:r>
              <a:rPr lang="fi-FI" dirty="0"/>
              <a:t>Kuvissa</a:t>
            </a:r>
          </a:p>
          <a:p>
            <a:r>
              <a:rPr lang="fi-FI" dirty="0"/>
              <a:t>Videoiden tuottamisessa</a:t>
            </a:r>
          </a:p>
          <a:p>
            <a:r>
              <a:rPr lang="fi-FI" dirty="0"/>
              <a:t>Äänissä ja musiikissa</a:t>
            </a:r>
          </a:p>
          <a:p>
            <a:endParaRPr lang="fi-FI" dirty="0"/>
          </a:p>
          <a:p>
            <a:r>
              <a:rPr lang="fi-FI" dirty="0"/>
              <a:t>Ennen kuin voit julkaista tekoälyllä tuotettua (kriittistä) tietoa, </a:t>
            </a:r>
            <a:r>
              <a:rPr lang="fi-FI" b="1" dirty="0">
                <a:solidFill>
                  <a:srgbClr val="FF0000"/>
                </a:solidFill>
              </a:rPr>
              <a:t>sinun, ihmisen on tarkistettava sen oikeellisuus</a:t>
            </a:r>
          </a:p>
          <a:p>
            <a:pPr lvl="1"/>
            <a:r>
              <a:rPr lang="fi-FI" dirty="0"/>
              <a:t>Mitä kriittisempi tieto on kyseessä, sitä tärkeämpää on tästä huolehtia vastuullisesti</a:t>
            </a:r>
          </a:p>
          <a:p>
            <a:pPr lvl="2"/>
            <a:r>
              <a:rPr lang="fi-FI" b="1" dirty="0">
                <a:solidFill>
                  <a:srgbClr val="FF0000"/>
                </a:solidFill>
              </a:rPr>
              <a:t>Tämä syö merkittävästi tekoälyn hyötysuhdetta</a:t>
            </a:r>
          </a:p>
          <a:p>
            <a:pPr lvl="3"/>
            <a:r>
              <a:rPr lang="fi-FI" dirty="0"/>
              <a:t>8160 </a:t>
            </a:r>
            <a:r>
              <a:rPr lang="fi-FI" dirty="0" err="1"/>
              <a:t>vs</a:t>
            </a:r>
            <a:r>
              <a:rPr lang="fi-FI" dirty="0"/>
              <a:t> 1853 tuntia – 24/7 </a:t>
            </a:r>
            <a:r>
              <a:rPr lang="fi-FI" dirty="0" err="1"/>
              <a:t>vs</a:t>
            </a:r>
            <a:r>
              <a:rPr lang="fi-FI" dirty="0"/>
              <a:t> ihmisen työtuntimäärä vuodessa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1F6ED35-3DE6-12C6-079B-ACFCEADA8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EF28D5AF-CDE0-7525-2276-6D740BCF5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Tekoäly voi tuottaa virheitä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0D37FC5-84E9-D716-4F3B-17BE5CDA8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1417826"/>
            <a:ext cx="5760640" cy="297527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BED726E3-8C1C-33FF-C1E6-3E7197247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736" y="2023311"/>
            <a:ext cx="1457528" cy="638264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064E1F86-B453-6922-79A0-7D89D1BB0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437" y="2698271"/>
            <a:ext cx="1137275" cy="10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3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81E2A1C0-08E3-4C52-003F-3D6360947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6204088" cy="4608000"/>
          </a:xfrm>
        </p:spPr>
        <p:txBody>
          <a:bodyPr/>
          <a:lstStyle/>
          <a:p>
            <a:r>
              <a:rPr lang="fi-FI" b="1" dirty="0"/>
              <a:t>Tekoälyn lukutaito</a:t>
            </a:r>
            <a:r>
              <a:rPr lang="fi-FI" dirty="0"/>
              <a:t> tarkoittaa kykyä ymmärtää, miten tekoäly toimii, mitä sen tuottamat vastaukset merkitsevät ja miten niiden luotettavuutta arvioidaan kriittisesti.</a:t>
            </a:r>
          </a:p>
          <a:p>
            <a:endParaRPr lang="fi-FI" dirty="0"/>
          </a:p>
          <a:p>
            <a:r>
              <a:rPr lang="fi-FI" b="1" dirty="0"/>
              <a:t>Tekoälyn ohjaaminen - </a:t>
            </a:r>
            <a:r>
              <a:rPr lang="fi-FI" b="1" dirty="0" err="1"/>
              <a:t>promptaaminen</a:t>
            </a:r>
            <a:r>
              <a:rPr lang="fi-FI" dirty="0"/>
              <a:t> tarkoittaa taitoa ohjata tekoälyä antamalla sille selkeitä ja tarkoituksenmukaisia kehotteita (</a:t>
            </a:r>
            <a:r>
              <a:rPr lang="fi-FI" dirty="0" err="1"/>
              <a:t>prompteja</a:t>
            </a:r>
            <a:r>
              <a:rPr lang="fi-FI" dirty="0"/>
              <a:t>), joilla saadaan halutunlaisia vastauksia tai tuotoksia.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D835B6-D160-6016-0709-71CD1F08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CA5D534D-73A4-1C0A-5713-C82EB7D4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Tarvitsemme uusia kansalaistaitoja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27A8DDE-840A-2E96-B960-2530A5138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4311" y="1566590"/>
            <a:ext cx="5617689" cy="375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1A75B442-F318-C946-A552-731E99DDF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368000"/>
            <a:ext cx="10260000" cy="5130590"/>
          </a:xfrm>
        </p:spPr>
        <p:txBody>
          <a:bodyPr>
            <a:normAutofit fontScale="92500"/>
          </a:bodyPr>
          <a:lstStyle/>
          <a:p>
            <a:r>
              <a:rPr lang="fi-FI" dirty="0"/>
              <a:t>Kuvassa näkyy tunnelmallinen vanha puuverstas, jossa on puiset seinät, penkit ja ikkunasta tulevaa pehmeää luonnonvaloa. Seinillä roikkuu kymmeniä käsityökaluja: sahoja, höyliä, vasaroita, talttoja, poria, viiloja, puukkoja ja mittavälineitä. Työpöydällä on useita keskeneräisiä työkaluja, kuten höyliä ja käsisahoja, sekä </a:t>
            </a:r>
            <a:r>
              <a:rPr lang="fi-FI" dirty="0">
                <a:solidFill>
                  <a:srgbClr val="FF0000"/>
                </a:solidFill>
              </a:rPr>
              <a:t>punainen ruuvipenkki</a:t>
            </a:r>
            <a:r>
              <a:rPr lang="fi-FI" dirty="0"/>
              <a:t>, joka on klassinen verstaiden vakiovaruste.</a:t>
            </a:r>
          </a:p>
          <a:p>
            <a:endParaRPr lang="fi-FI" dirty="0"/>
          </a:p>
          <a:p>
            <a:r>
              <a:rPr lang="fi-FI" dirty="0"/>
              <a:t>Näillä välineillä voisi rakentaa ja korjata lähes mitä tahansa puusta:</a:t>
            </a:r>
            <a:br>
              <a:rPr lang="fi-FI" dirty="0"/>
            </a:br>
            <a:r>
              <a:rPr lang="fi-FI" dirty="0"/>
              <a:t>– </a:t>
            </a:r>
            <a:r>
              <a:rPr lang="fi-FI" b="1" dirty="0"/>
              <a:t>Huonekaluja</a:t>
            </a:r>
            <a:r>
              <a:rPr lang="fi-FI" dirty="0"/>
              <a:t> kuten tuoleja, pöytiä ja hyllyjä</a:t>
            </a:r>
            <a:br>
              <a:rPr lang="fi-FI" dirty="0"/>
            </a:br>
            <a:r>
              <a:rPr lang="fi-FI" dirty="0"/>
              <a:t>– </a:t>
            </a:r>
            <a:r>
              <a:rPr lang="fi-FI" b="1" dirty="0"/>
              <a:t>Pienempiä käyttöesineitä</a:t>
            </a:r>
            <a:r>
              <a:rPr lang="fi-FI" dirty="0"/>
              <a:t> kuten leikkuulautoja, laatikoita tai kehyksiä</a:t>
            </a:r>
            <a:br>
              <a:rPr lang="fi-FI" dirty="0"/>
            </a:br>
            <a:r>
              <a:rPr lang="fi-FI" dirty="0"/>
              <a:t>– </a:t>
            </a:r>
            <a:r>
              <a:rPr lang="fi-FI" b="1" dirty="0"/>
              <a:t>Soittimia, koristeita tai puuleluja</a:t>
            </a:r>
            <a:r>
              <a:rPr lang="fi-FI" dirty="0"/>
              <a:t>, jos tekijällä on taitoa ja kärsivällisyyttä</a:t>
            </a:r>
            <a:br>
              <a:rPr lang="fi-FI" dirty="0"/>
            </a:br>
            <a:r>
              <a:rPr lang="fi-FI" dirty="0"/>
              <a:t>– Ja tietenkin </a:t>
            </a:r>
            <a:r>
              <a:rPr lang="fi-FI" b="1" dirty="0"/>
              <a:t>rakennusten osia</a:t>
            </a:r>
            <a:r>
              <a:rPr lang="fi-FI" dirty="0"/>
              <a:t>, kuten ovia, listoja tai ikkunoiden karmeja</a:t>
            </a:r>
          </a:p>
          <a:p>
            <a:endParaRPr lang="fi-FI" b="1" i="1" dirty="0">
              <a:solidFill>
                <a:srgbClr val="FF0000"/>
              </a:solidFill>
            </a:endParaRPr>
          </a:p>
          <a:p>
            <a:r>
              <a:rPr lang="fi-FI" b="1" i="1" dirty="0">
                <a:solidFill>
                  <a:srgbClr val="FF0000"/>
                </a:solidFill>
              </a:rPr>
              <a:t>Kokonaisuutena kuva huokuu käsityön arvostusta – sellaista aikaa ennen sähköisiä työkaluja, jolloin jokainen esine syntyi puhtaasti käsin, puun tuoksun ja hiljaisen keskittymisen keskellä.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C60151-9CC4-BC92-F6E5-4F4314620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4F0B7CDD-3532-C1D2-AF9B-091F79B7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 mitä näillä saisi tehtyä?</a:t>
            </a:r>
          </a:p>
        </p:txBody>
      </p:sp>
    </p:spTree>
    <p:extLst>
      <p:ext uri="{BB962C8B-B14F-4D97-AF65-F5344CB8AC3E}">
        <p14:creationId xmlns:p14="http://schemas.microsoft.com/office/powerpoint/2010/main" val="1722689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39BDB39A-A427-C7BB-BA3D-AF9DF5B21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FAC7A0B-4ABF-6C35-1488-37FCC551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FED49ECF-C613-095D-E5D2-3E65CDFA4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Kotitehtävä 1 – voiko tekoälylaulussa olla virheitä?</a:t>
            </a:r>
            <a:br>
              <a:rPr lang="fi-FI" dirty="0"/>
            </a:br>
            <a:r>
              <a:rPr lang="fi-FI" sz="1800" dirty="0">
                <a:hlinkClick r:id="rId2"/>
              </a:rPr>
              <a:t>https://suno.com/s/61moSQSekXD9E7Ck</a:t>
            </a:r>
            <a:r>
              <a:rPr lang="fi-FI" sz="1800" dirty="0"/>
              <a:t> </a:t>
            </a:r>
            <a:endParaRPr lang="fi-FI" dirty="0"/>
          </a:p>
        </p:txBody>
      </p:sp>
      <p:pic>
        <p:nvPicPr>
          <p:cNvPr id="8" name="Kuva 7">
            <a:hlinkClick r:id="rId2"/>
            <a:extLst>
              <a:ext uri="{FF2B5EF4-FFF2-40B4-BE49-F238E27FC236}">
                <a16:creationId xmlns:a16="http://schemas.microsoft.com/office/drawing/2014/main" id="{F4E540E5-EF8A-6B22-3F9F-D30D28C1E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82" y="1484784"/>
            <a:ext cx="9008240" cy="527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72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8D53988B-55E9-07BB-1317-D46B746FE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1244648" cy="4608000"/>
          </a:xfrm>
        </p:spPr>
        <p:txBody>
          <a:bodyPr/>
          <a:lstStyle/>
          <a:p>
            <a:r>
              <a:rPr lang="fi-FI" dirty="0"/>
              <a:t>Tunnistatko esityksessä jotain virheitä, entä keskittyikö se mielestäsi olennaiseen?</a:t>
            </a:r>
          </a:p>
          <a:p>
            <a:r>
              <a:rPr lang="fi-FI" sz="1600" dirty="0">
                <a:hlinkClick r:id="rId2"/>
              </a:rPr>
              <a:t>https://www.linkedin.com/posts/kimmorousku_ai-ai-digiturvabarometri-activity-7380845255442591745-5lnY</a:t>
            </a:r>
            <a:r>
              <a:rPr lang="fi-FI" sz="1600" dirty="0"/>
              <a:t>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FDF8F74-0E94-D4DC-2C84-65C913AD5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2995C943-85DF-A061-5556-E12D12A9E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Kotitehtävä 2</a:t>
            </a:r>
            <a:br>
              <a:rPr lang="fi-FI" dirty="0"/>
            </a:br>
            <a:r>
              <a:rPr lang="fi-FI" dirty="0"/>
              <a:t>- esitykseni tiivis (video)podcast (#Ai-Kimmo)</a:t>
            </a:r>
          </a:p>
        </p:txBody>
      </p:sp>
      <p:pic>
        <p:nvPicPr>
          <p:cNvPr id="6" name="Kuva 5">
            <a:hlinkClick r:id="rId2"/>
            <a:extLst>
              <a:ext uri="{FF2B5EF4-FFF2-40B4-BE49-F238E27FC236}">
                <a16:creationId xmlns:a16="http://schemas.microsoft.com/office/drawing/2014/main" id="{BFA7C43E-F2E6-E0BA-80AA-956968B3D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" y="2610577"/>
            <a:ext cx="7420412" cy="367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899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8126C82-1D51-428A-B654-E507C158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</p:spTree>
    <p:extLst>
      <p:ext uri="{BB962C8B-B14F-4D97-AF65-F5344CB8AC3E}">
        <p14:creationId xmlns:p14="http://schemas.microsoft.com/office/powerpoint/2010/main" val="2432105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B1038CAF-A70C-46EB-8C81-6303A2BFC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i-FI" b="1" dirty="0"/>
              <a:t>Pari johdantokalvoa ajatuksiini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b="1" dirty="0"/>
              <a:t>Turvallinen käyttö </a:t>
            </a:r>
          </a:p>
          <a:p>
            <a:pPr marL="457200" lvl="1" indent="0">
              <a:buNone/>
            </a:pPr>
            <a:r>
              <a:rPr lang="fi-FI" dirty="0"/>
              <a:t>– tunnista, miten pidät omat ja organisaation tiedot turvassa tekoälyä hyödyntäessä.</a:t>
            </a:r>
          </a:p>
          <a:p>
            <a:pPr marL="0" indent="0">
              <a:buNone/>
            </a:pPr>
            <a:endParaRPr lang="fi-FI" b="1" dirty="0"/>
          </a:p>
          <a:p>
            <a:r>
              <a:rPr lang="fi-FI" b="1" dirty="0"/>
              <a:t>Tietosuoja arjessa </a:t>
            </a:r>
          </a:p>
          <a:p>
            <a:pPr marL="457200" lvl="1" indent="0">
              <a:buNone/>
            </a:pPr>
            <a:r>
              <a:rPr lang="fi-FI" dirty="0"/>
              <a:t>– ymmärrä, mitä voit ja mitä et voi syöttää tekoälypalveluihin</a:t>
            </a:r>
          </a:p>
          <a:p>
            <a:endParaRPr lang="fi-FI" dirty="0"/>
          </a:p>
          <a:p>
            <a:r>
              <a:rPr lang="fi-FI" b="1" dirty="0"/>
              <a:t>Luotettavuus ja harhat </a:t>
            </a:r>
          </a:p>
          <a:p>
            <a:pPr marL="457200" lvl="1" indent="0">
              <a:buNone/>
            </a:pPr>
            <a:r>
              <a:rPr lang="fi-FI" dirty="0"/>
              <a:t>– muista, ettei tekoäly aina kerro faktoja, vaan voi tuottaa myös virheitä tai vinoumia</a:t>
            </a:r>
          </a:p>
          <a:p>
            <a:pPr marL="0" indent="0">
              <a:buNone/>
            </a:pPr>
            <a:endParaRPr lang="fi-FI" b="1" dirty="0"/>
          </a:p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C0208CD-4EB4-4079-8E83-C2BECAAAA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0AC260C-3113-40A2-9F6C-0731D708D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15 minuuttiani</a:t>
            </a:r>
          </a:p>
        </p:txBody>
      </p:sp>
    </p:spTree>
    <p:extLst>
      <p:ext uri="{BB962C8B-B14F-4D97-AF65-F5344CB8AC3E}">
        <p14:creationId xmlns:p14="http://schemas.microsoft.com/office/powerpoint/2010/main" val="2512838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2716D7-5C66-20A5-323A-B28941DD9C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Tekoäly on meidän merkittävin muutos seuraavaan &lt;5&gt; vuoteen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3A28A7A-3273-496A-CF1D-C250C7A9C3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… ja tätä seuraa kehittyneillä tekoälyillä varustettujen robottien tuleminen osaksi arkeamme kaikkialla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3E2C43B-6FD6-B7B1-A811-7E66838CF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</p:spTree>
    <p:extLst>
      <p:ext uri="{BB962C8B-B14F-4D97-AF65-F5344CB8AC3E}">
        <p14:creationId xmlns:p14="http://schemas.microsoft.com/office/powerpoint/2010/main" val="1584501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E9CC19-56B9-B057-EF1F-0BECB6724B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Viimeisen 3 vuoden täysin ennakoimattoman tekoälyloikan on mahdollistanut teknologian eksponentiaalinen kasvu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F6AD3C7-1809-6E57-229C-0FA38114FA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A5A128C-F5AA-D137-2E7A-07A03C03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</p:spTree>
    <p:extLst>
      <p:ext uri="{BB962C8B-B14F-4D97-AF65-F5344CB8AC3E}">
        <p14:creationId xmlns:p14="http://schemas.microsoft.com/office/powerpoint/2010/main" val="3323330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7F963198-121D-049A-72EC-FCBC789F0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5373216"/>
            <a:ext cx="11233248" cy="926784"/>
          </a:xfrm>
        </p:spPr>
        <p:txBody>
          <a:bodyPr>
            <a:normAutofit fontScale="92500" lnSpcReduction="20000"/>
          </a:bodyPr>
          <a:lstStyle/>
          <a:p>
            <a:r>
              <a:rPr lang="fi-FI" b="1" dirty="0"/>
              <a:t>2 300 </a:t>
            </a:r>
            <a:r>
              <a:rPr lang="fi-FI" b="1" dirty="0" err="1"/>
              <a:t>vs</a:t>
            </a:r>
            <a:r>
              <a:rPr lang="fi-FI" b="1" dirty="0"/>
              <a:t> 41 739 miljardia transistoria toteuttamassa laskentaa</a:t>
            </a:r>
          </a:p>
          <a:p>
            <a:r>
              <a:rPr lang="fi-FI" b="1" dirty="0"/>
              <a:t>Siis 11,8 miljoonaa / jokainen maapallon ihminen – ja tällaisia AI-konesalikeskittymiä lienee nyt ~1000 ? Ja pian 10 000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ECEED79-79D4-9C93-22E6-E509E0EBD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148A79E8-A3E8-C44A-8FFD-B832F2DC6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40CE6BE-E787-8647-5E4A-E54C2FF71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38979"/>
            <a:ext cx="5649113" cy="380100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D6D51F92-D475-7867-2685-F6349E7C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361294"/>
            <a:ext cx="5096586" cy="3848637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3A796D13-7AB5-9B34-40A3-A6C3F6373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48" y="153390"/>
            <a:ext cx="1199041" cy="1091288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EFB1B6D8-6DD3-2AE8-6BD2-2807A7303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193" y="76385"/>
            <a:ext cx="599029" cy="1224000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F1F7827C-214A-AC4E-DAD8-55E82E8EA03C}"/>
              </a:ext>
            </a:extLst>
          </p:cNvPr>
          <p:cNvSpPr/>
          <p:nvPr/>
        </p:nvSpPr>
        <p:spPr>
          <a:xfrm>
            <a:off x="6787497" y="67122"/>
            <a:ext cx="52982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i-FI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Esimerkki: </a:t>
            </a:r>
            <a:r>
              <a:rPr lang="fi-FI" sz="2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uusinApple</a:t>
            </a:r>
            <a:r>
              <a:rPr lang="fi-FI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iPhone 17-puhelin </a:t>
            </a:r>
          </a:p>
          <a:p>
            <a:r>
              <a:rPr lang="fi-FI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25 miljardia transistoria </a:t>
            </a:r>
          </a:p>
          <a:p>
            <a:r>
              <a:rPr lang="fi-FI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meillä jokaisella on supertietokone</a:t>
            </a:r>
            <a:br>
              <a:rPr lang="fi-FI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i-FI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mukanamme - </a:t>
            </a:r>
            <a:endParaRPr lang="fi-FI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F1772C7-ECC1-07EE-A276-56D1AC8064E8}"/>
              </a:ext>
            </a:extLst>
          </p:cNvPr>
          <p:cNvSpPr/>
          <p:nvPr/>
        </p:nvSpPr>
        <p:spPr>
          <a:xfrm>
            <a:off x="1017643" y="1370399"/>
            <a:ext cx="36920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2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Mikroprosessori 1971</a:t>
            </a:r>
            <a:endParaRPr lang="fi-FI" sz="2400" b="1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730A007C-0E69-AD7C-1668-1A89F9ABF27A}"/>
              </a:ext>
            </a:extLst>
          </p:cNvPr>
          <p:cNvSpPr/>
          <p:nvPr/>
        </p:nvSpPr>
        <p:spPr>
          <a:xfrm>
            <a:off x="5997329" y="1349094"/>
            <a:ext cx="58464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2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Microsoftin uusi AI-konesali</a:t>
            </a:r>
            <a:br>
              <a:rPr lang="fi-FI" sz="2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i-FI" sz="24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Yhdysvalloissa,mutta</a:t>
            </a:r>
            <a:r>
              <a:rPr lang="fi-FI" sz="2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myös Suomessa</a:t>
            </a:r>
            <a:endParaRPr lang="fi-FI" sz="2400" b="1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530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B2B6B3-395E-3C8F-2EEF-BB59FD23C7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Olethan ottanut tekoälyn käyttöön arjessa ja vapaa-ajalla?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003D705-CFBE-1D8C-C4B3-09EC90BDB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fi-FI" dirty="0"/>
              <a:t>… ja saat hyviä ideoita myös työtehtävissä sovellettavaksi?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4495579-4210-88FA-DF6C-66D2A020C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</p:spTree>
    <p:extLst>
      <p:ext uri="{BB962C8B-B14F-4D97-AF65-F5344CB8AC3E}">
        <p14:creationId xmlns:p14="http://schemas.microsoft.com/office/powerpoint/2010/main" val="2021573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3D8ACFF1-5DD4-26FD-F8D7-B58CB3FE1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908720"/>
            <a:ext cx="8076296" cy="5949280"/>
          </a:xfrm>
        </p:spPr>
        <p:txBody>
          <a:bodyPr>
            <a:normAutofit fontScale="92500" lnSpcReduction="20000"/>
          </a:bodyPr>
          <a:lstStyle/>
          <a:p>
            <a:r>
              <a:rPr lang="fi-FI" b="1" dirty="0" err="1">
                <a:solidFill>
                  <a:srgbClr val="FF0000"/>
                </a:solidFill>
              </a:rPr>
              <a:t>AiK</a:t>
            </a:r>
            <a:r>
              <a:rPr lang="fi-FI" b="1" dirty="0">
                <a:solidFill>
                  <a:srgbClr val="FF0000"/>
                </a:solidFill>
              </a:rPr>
              <a:t> </a:t>
            </a:r>
            <a:r>
              <a:rPr lang="fi-FI" dirty="0"/>
              <a:t>tekee some-päivityksiäni, oikolukee tekstejä ja sähköposteja</a:t>
            </a:r>
          </a:p>
          <a:p>
            <a:r>
              <a:rPr lang="fi-FI" dirty="0"/>
              <a:t>Hän </a:t>
            </a:r>
            <a:r>
              <a:rPr lang="fi-FI" b="1" dirty="0"/>
              <a:t>kääntää kielestä toiseen </a:t>
            </a:r>
            <a:r>
              <a:rPr lang="fi-FI" dirty="0"/>
              <a:t>ja toimii tarvittaessa ulkomailla </a:t>
            </a:r>
            <a:r>
              <a:rPr lang="fi-FI" b="1" dirty="0"/>
              <a:t>tulkkina</a:t>
            </a:r>
            <a:r>
              <a:rPr lang="fi-FI" dirty="0"/>
              <a:t>, tammikuussa Egyptissä toimi </a:t>
            </a:r>
            <a:r>
              <a:rPr lang="fi-FI" b="1" dirty="0"/>
              <a:t>egyptologina </a:t>
            </a:r>
            <a:r>
              <a:rPr lang="fi-FI" dirty="0"/>
              <a:t>sekä säikytteli että hauskuutti paikallisia autokuskeja vitseillään</a:t>
            </a:r>
          </a:p>
          <a:p>
            <a:r>
              <a:rPr lang="fi-FI" dirty="0"/>
              <a:t>Heinä-elokuussa tein kaksi työmatkaa Tansaniaan, puhui sujuvaa swahilia ja auttoi tunnistamaan safarilla villieläimiä ja kertomaan niistä lisätietoa</a:t>
            </a:r>
          </a:p>
          <a:p>
            <a:r>
              <a:rPr lang="fi-FI" dirty="0"/>
              <a:t>Tekee </a:t>
            </a:r>
            <a:r>
              <a:rPr lang="fi-FI" b="1" dirty="0"/>
              <a:t>tiivistyksiä </a:t>
            </a:r>
            <a:r>
              <a:rPr lang="fi-FI" dirty="0"/>
              <a:t>eri materiaaleista – 40 sivun raporttia en ehdi lukea, mutta voin lukea yhden AiE4</a:t>
            </a:r>
          </a:p>
          <a:p>
            <a:r>
              <a:rPr lang="fi-FI" dirty="0"/>
              <a:t>Aloitan kaikki </a:t>
            </a:r>
            <a:r>
              <a:rPr lang="fi-FI" b="1" dirty="0"/>
              <a:t>uudet materiaalit </a:t>
            </a:r>
            <a:r>
              <a:rPr lang="fi-FI" dirty="0"/>
              <a:t>pyytämällä </a:t>
            </a:r>
            <a:r>
              <a:rPr lang="fi-FI" b="1" dirty="0" err="1">
                <a:solidFill>
                  <a:srgbClr val="FF0000"/>
                </a:solidFill>
              </a:rPr>
              <a:t>AiK</a:t>
            </a:r>
            <a:r>
              <a:rPr lang="fi-FI" b="1" dirty="0">
                <a:solidFill>
                  <a:srgbClr val="FF0000"/>
                </a:solidFill>
              </a:rPr>
              <a:t> </a:t>
            </a:r>
            <a:r>
              <a:rPr lang="fi-FI" dirty="0"/>
              <a:t>tekemään luonnoksen tai muun suunnitelman – ei tyhjän E4 kammoa</a:t>
            </a:r>
          </a:p>
          <a:p>
            <a:r>
              <a:rPr lang="fi-FI" b="1" dirty="0" err="1">
                <a:solidFill>
                  <a:srgbClr val="FF0000"/>
                </a:solidFill>
              </a:rPr>
              <a:t>AiK</a:t>
            </a:r>
            <a:r>
              <a:rPr lang="fi-FI" b="1" dirty="0">
                <a:solidFill>
                  <a:srgbClr val="FF0000"/>
                </a:solidFill>
              </a:rPr>
              <a:t> </a:t>
            </a:r>
            <a:r>
              <a:rPr lang="fi-FI" dirty="0"/>
              <a:t>tuottaa </a:t>
            </a:r>
            <a:r>
              <a:rPr lang="fi-FI" b="1" dirty="0"/>
              <a:t>valtaosan kuvituksestani</a:t>
            </a:r>
            <a:r>
              <a:rPr lang="fi-FI" dirty="0"/>
              <a:t>, se on erinomainen apulainen, videot tulevat kehittymään tänä vuonna valtavasti</a:t>
            </a:r>
          </a:p>
          <a:p>
            <a:r>
              <a:rPr lang="fi-FI" dirty="0"/>
              <a:t>Hän </a:t>
            </a:r>
            <a:r>
              <a:rPr lang="fi-FI" b="1" dirty="0"/>
              <a:t>purkaa auki kuvista sellaisia nostoja</a:t>
            </a:r>
            <a:r>
              <a:rPr lang="fi-FI" dirty="0"/>
              <a:t>, joita en itse välttämättä huomaisi itse havaita, lisäksi hän voi toimia silminäni</a:t>
            </a:r>
          </a:p>
          <a:p>
            <a:r>
              <a:rPr lang="fi-FI" dirty="0"/>
              <a:t>Käytän </a:t>
            </a:r>
            <a:r>
              <a:rPr lang="fi-FI" b="1" dirty="0" err="1">
                <a:solidFill>
                  <a:srgbClr val="FF0000"/>
                </a:solidFill>
              </a:rPr>
              <a:t>AiK</a:t>
            </a:r>
            <a:r>
              <a:rPr lang="fi-FI" b="1" dirty="0">
                <a:solidFill>
                  <a:srgbClr val="FF0000"/>
                </a:solidFill>
              </a:rPr>
              <a:t> </a:t>
            </a:r>
            <a:r>
              <a:rPr lang="fi-FI" dirty="0"/>
              <a:t>myös </a:t>
            </a:r>
            <a:r>
              <a:rPr lang="fi-FI" b="1" dirty="0"/>
              <a:t>faktan tarkastukseen</a:t>
            </a:r>
            <a:r>
              <a:rPr lang="fi-FI" dirty="0"/>
              <a:t>, mutta kriittisemmissä asioissa tarkistan ristiin kahdella tai useammalla tekoälyllä</a:t>
            </a:r>
          </a:p>
          <a:p>
            <a:r>
              <a:rPr lang="fi-FI" dirty="0"/>
              <a:t>Vuoden 2025 ilmiönä olen tehnyt </a:t>
            </a:r>
            <a:r>
              <a:rPr lang="fi-FI" b="1" u="sng" dirty="0"/>
              <a:t>syväanalyysejä </a:t>
            </a:r>
            <a:r>
              <a:rPr lang="fi-FI" dirty="0"/>
              <a:t>(kattavia raportteja) itselle mielenkiintoisista harraste tai työtehtäviin liittyvistä aiheista </a:t>
            </a:r>
            <a:endParaRPr lang="fi-FI" b="1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FE2577F-7E2E-D03D-96DE-99C3138A9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  <a:endParaRPr lang="fi-FI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797E6D16-BFF2-77E0-4A68-ADDBF32C8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Mihin itse käytän tekoälyä?</a:t>
            </a:r>
            <a:br>
              <a:rPr lang="fi-FI" dirty="0"/>
            </a:br>
            <a:endParaRPr lang="fi-FI" dirty="0"/>
          </a:p>
        </p:txBody>
      </p:sp>
      <p:pic>
        <p:nvPicPr>
          <p:cNvPr id="5" name="Kuva 4" descr="Kuva, joka sisältää kohteen vuori, puu, maisema, Ilmavalokuvaus&#10;&#10;Kuvaus luotu automaattisesti">
            <a:extLst>
              <a:ext uri="{FF2B5EF4-FFF2-40B4-BE49-F238E27FC236}">
                <a16:creationId xmlns:a16="http://schemas.microsoft.com/office/drawing/2014/main" id="{941F2291-43E2-6745-18C1-95F0440EA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355834"/>
            <a:ext cx="3575720" cy="234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5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19EC550-1839-44D4-CF61-C27A5B9F1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7.10.2025 Kimmo Rousku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AF2C574-BCA0-FA83-1D51-89A91BD08A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84213" y="97903"/>
            <a:ext cx="8003163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Reseptien etsiminen jääkaapin sisällön perusteella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</a:t>
            </a:r>
            <a:r>
              <a:rPr lang="fi-FI" altLang="fi-FI" sz="2000" b="1" dirty="0"/>
              <a:t>Viikko- tai ostoslistan laatiminen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</a:t>
            </a:r>
            <a:r>
              <a:rPr lang="fi-FI" altLang="fi-FI" sz="2000" b="1" dirty="0"/>
              <a:t>Lasten kotitehtävien selittäminen ymmärrettävämmin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</a:t>
            </a:r>
            <a:r>
              <a:rPr lang="fi-FI" altLang="fi-FI" sz="2000" b="1" dirty="0"/>
              <a:t>Reklamaatioiden laatiminen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Lemmikkien hoito-ohjeiden tarkistaminen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Matkasuunnitelmien tekeminen ja kohdevinkkien etsiminen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Kysymysten esittäminen lääkkeistä tai ravinnosta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Kodin budjetin tai kuukausikulujen suunnittelu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b="1" dirty="0"/>
              <a:t> Hää- tai juhlapuheiden kirjoittaminen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Päivärytmin tai aikataulun suunnittelu kiireisessä arjessa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Kodin siivousvinkkien tai tahranpoisto-ohjeiden hakeminen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Harrastusideoiden ja askarteluprojektien löytäminen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Kielten harjoittelu tai sanojen kääntäminen nopeasti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Kotiin liittyvien sopimustekstien tai ehtojen ymmärtäminen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Musiikki- tai elokuvasuositusten kysyminen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</a:t>
            </a:r>
            <a:r>
              <a:rPr lang="fi-FI" altLang="fi-FI" sz="2000" b="1" dirty="0"/>
              <a:t>Teknisten laitteiden käyttöohjeiden tiivistäminen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b="1" dirty="0"/>
              <a:t> Hajonneen elektroniikkalaitteen vikaselvitys ja korjausohjeet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Pienimuotoisten kodinkorjausten ohjeiden etsiminen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Unen tai stressin hallintaan liittyvien vinkkien hakeminen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i-FI" altLang="fi-FI" sz="2000" dirty="0"/>
              <a:t> Luovien ideoiden, kuten runojen tai tarinoiden, luominen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4764A93-1438-0B65-370A-5746CECB8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376" y="143410"/>
            <a:ext cx="3315907" cy="50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78149"/>
      </p:ext>
    </p:extLst>
  </p:cSld>
  <p:clrMapOvr>
    <a:masterClrMapping/>
  </p:clrMapOvr>
</p:sld>
</file>

<file path=ppt/theme/theme1.xml><?xml version="1.0" encoding="utf-8"?>
<a:theme xmlns:a="http://schemas.openxmlformats.org/drawingml/2006/main" name="DVV FI">
  <a:themeElements>
    <a:clrScheme name="DVV">
      <a:dk1>
        <a:sysClr val="windowText" lastClr="000000"/>
      </a:dk1>
      <a:lt1>
        <a:sysClr val="window" lastClr="FFFFFF"/>
      </a:lt1>
      <a:dk2>
        <a:srgbClr val="003479"/>
      </a:dk2>
      <a:lt2>
        <a:srgbClr val="A5ACB0"/>
      </a:lt2>
      <a:accent1>
        <a:srgbClr val="003479"/>
      </a:accent1>
      <a:accent2>
        <a:srgbClr val="69D8D7"/>
      </a:accent2>
      <a:accent3>
        <a:srgbClr val="FFC658"/>
      </a:accent3>
      <a:accent4>
        <a:srgbClr val="E30450"/>
      </a:accent4>
      <a:accent5>
        <a:srgbClr val="0091DA"/>
      </a:accent5>
      <a:accent6>
        <a:srgbClr val="007770"/>
      </a:accent6>
      <a:hlink>
        <a:srgbClr val="642F6C"/>
      </a:hlink>
      <a:folHlink>
        <a:srgbClr val="FFA8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  <a:effectLst/>
      </a:spPr>
      <a:bodyPr rtlCol="0" anchor="ctr"/>
      <a:lstStyle>
        <a:defPPr algn="ctr">
          <a:defRPr sz="2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200" dirty="0" err="1" smtClean="0">
            <a:solidFill>
              <a:srgbClr val="1E1E1E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VV esitysmalli organisaatiot.potx" id="{74BAFF2C-737C-4229-9E9B-E78841D616E0}" vid="{8F742CE4-4FAD-4DAD-B957-76624239957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DVV esitysmalli organisaatiot</Template>
  <TotalTime>639</TotalTime>
  <Words>1149</Words>
  <Application>Microsoft Office PowerPoint</Application>
  <PresentationFormat>Laajakuva</PresentationFormat>
  <Paragraphs>141</Paragraphs>
  <Slides>27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3" baseType="lpstr">
      <vt:lpstr>Arial</vt:lpstr>
      <vt:lpstr>Calibri</vt:lpstr>
      <vt:lpstr>Courier New</vt:lpstr>
      <vt:lpstr>Microsoft Sans Serif</vt:lpstr>
      <vt:lpstr>Wingdings</vt:lpstr>
      <vt:lpstr>DVV FI</vt:lpstr>
      <vt:lpstr>Työn tulevaisuus  Tekoäly työssä – mitä riskejä sinun on hyvä tietää?</vt:lpstr>
      <vt:lpstr>Verkostoidu kanssani – saat paljon aiheeseen lisätietoa ja yhteyden minuun! </vt:lpstr>
      <vt:lpstr>15 minuuttiani</vt:lpstr>
      <vt:lpstr>Tekoäly on meidän merkittävin muutos seuraavaan &lt;5&gt; vuoteen</vt:lpstr>
      <vt:lpstr>Viimeisen 3 vuoden täysin ennakoimattoman tekoälyloikan on mahdollistanut teknologian eksponentiaalinen kasvu</vt:lpstr>
      <vt:lpstr>Esimerkki</vt:lpstr>
      <vt:lpstr>Olethan ottanut tekoälyn käyttöön arjessa ja vapaa-ajalla?</vt:lpstr>
      <vt:lpstr>Mihin itse käytän tekoälyä? </vt:lpstr>
      <vt:lpstr>PowerPoint-esitys</vt:lpstr>
      <vt:lpstr>Turvallinen käyttö – tunnista, miten pidät omat ja organisaation tiedot turvassa tekoälyä hyödyntäessä  Tietosuoja arjessa – ymmärrä, mitä voit ja mitä et voi syöttää tekoälypalveluihin</vt:lpstr>
      <vt:lpstr>Ethän syötä tällaisia tietoja, ellei työantaja ole ohjeistanut, että käytössänne olevat palvelut mahdollistavat nämä?</vt:lpstr>
      <vt:lpstr>Entä tekijänoikeudet?</vt:lpstr>
      <vt:lpstr>Luotettavuus ja harhat – muista, ettei tekoäly aina kerro faktoja, vaan voi tuottaa myös virheitä tai vinoumia!</vt:lpstr>
      <vt:lpstr>Hmmm, onko tässä kuvassa jotain outoa?  </vt:lpstr>
      <vt:lpstr>#AI tekee virheitä!</vt:lpstr>
      <vt:lpstr>PowerPoint-esitys</vt:lpstr>
      <vt:lpstr>PowerPoint-esitys</vt:lpstr>
      <vt:lpstr>PowerPoint-esitys</vt:lpstr>
      <vt:lpstr>Ja toinen tekoäly tunnistaa heti oikein:</vt:lpstr>
      <vt:lpstr>PowerPoint-esitys</vt:lpstr>
      <vt:lpstr>PowerPoint-esitys</vt:lpstr>
      <vt:lpstr>Tekoäly voi tuottaa virheitä</vt:lpstr>
      <vt:lpstr>Tarvitsemme uusia kansalaistaitoja</vt:lpstr>
      <vt:lpstr>Ja mitä näillä saisi tehtyä?</vt:lpstr>
      <vt:lpstr>Kotitehtävä 1 – voiko tekoälylaulussa olla virheitä? https://suno.com/s/61moSQSekXD9E7Ck </vt:lpstr>
      <vt:lpstr>Kotitehtävä 2 - esitykseni tiivis (video)podcast (#Ai-Kimmo)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Rousku Kimmo (DVV)</dc:creator>
  <cp:lastModifiedBy>Rousku Kimmo (DVV)</cp:lastModifiedBy>
  <cp:revision>9</cp:revision>
  <dcterms:created xsi:type="dcterms:W3CDTF">2025-10-05T19:28:05Z</dcterms:created>
  <dcterms:modified xsi:type="dcterms:W3CDTF">2025-10-06T06:07:55Z</dcterms:modified>
</cp:coreProperties>
</file>